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7"/>
  </p:notesMasterIdLst>
  <p:handoutMasterIdLst>
    <p:handoutMasterId r:id="rId18"/>
  </p:handoutMasterIdLst>
  <p:sldIdLst>
    <p:sldId id="256" r:id="rId5"/>
    <p:sldId id="291" r:id="rId6"/>
    <p:sldId id="562" r:id="rId7"/>
    <p:sldId id="310" r:id="rId8"/>
    <p:sldId id="559" r:id="rId9"/>
    <p:sldId id="325" r:id="rId10"/>
    <p:sldId id="306" r:id="rId11"/>
    <p:sldId id="307" r:id="rId12"/>
    <p:sldId id="561" r:id="rId13"/>
    <p:sldId id="328" r:id="rId14"/>
    <p:sldId id="555" r:id="rId15"/>
    <p:sldId id="556" r:id="rId16"/>
  </p:sldIdLst>
  <p:sldSz cx="9144000" cy="5143500" type="screen16x9"/>
  <p:notesSz cx="6858000" cy="9144000"/>
  <p:defaultTextStyle>
    <a:defPPr>
      <a:defRPr lang="fr-FR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1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406" autoAdjust="0"/>
    <p:restoredTop sz="95814"/>
  </p:normalViewPr>
  <p:slideViewPr>
    <p:cSldViewPr snapToGrid="0" snapToObjects="1" showGuides="1">
      <p:cViewPr varScale="1">
        <p:scale>
          <a:sx n="101" d="100"/>
          <a:sy n="101" d="100"/>
        </p:scale>
        <p:origin x="480" y="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50" d="100"/>
          <a:sy n="150" d="100"/>
        </p:scale>
        <p:origin x="608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79B33-A94D-4C8C-88C2-619932967EF3}" type="datetimeFigureOut">
              <a:rPr lang="fr-CH" smtClean="0">
                <a:latin typeface="Arial" panose="020B0604020202020204" pitchFamily="34" charset="0"/>
              </a:rPr>
              <a:t>17.09.2025</a:t>
            </a:fld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F4AF0-8439-436D-BEF0-52070F19E1B6}" type="slidenum">
              <a:rPr lang="fr-CH" smtClean="0">
                <a:latin typeface="Arial" panose="020B0604020202020204" pitchFamily="34" charset="0"/>
              </a:rPr>
              <a:t>‹#›</a:t>
            </a:fld>
            <a:endParaRPr lang="fr-CH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905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F8103E42-5239-1A40-AD33-3EE7E9DDF5FD}" type="datetimeFigureOut">
              <a:rPr lang="fr-FR" smtClean="0"/>
              <a:pPr/>
              <a:t>17/09/2025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CF50783-AAED-1941-8BCC-9F6140F0A6B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742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harlie.weathertogether.net/2016/08/11/thermal-troughs-adiabatic-processes-and-a-warm-end-to-the-week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9326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380D1-A52B-49F4-AC31-B64DA869119D}" type="slidenum">
              <a:rPr lang="fr-CH" smtClean="0"/>
              <a:t>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37202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/>
              <a:t>(</a:t>
            </a:r>
            <a:r>
              <a:rPr lang="de-CH" dirty="0" err="1"/>
              <a:t>From</a:t>
            </a:r>
            <a:r>
              <a:rPr lang="de-CH" dirty="0"/>
              <a:t> </a:t>
            </a:r>
            <a:r>
              <a:rPr lang="de-CH" dirty="0" err="1">
                <a:hlinkClick r:id="rId3"/>
              </a:rPr>
              <a:t>Charlie’s</a:t>
            </a:r>
            <a:r>
              <a:rPr lang="de-CH" dirty="0">
                <a:hlinkClick r:id="rId3"/>
              </a:rPr>
              <a:t> </a:t>
            </a:r>
            <a:r>
              <a:rPr lang="de-CH" dirty="0" err="1">
                <a:hlinkClick r:id="rId3"/>
              </a:rPr>
              <a:t>weather</a:t>
            </a:r>
            <a:r>
              <a:rPr lang="de-CH" dirty="0"/>
              <a:t>)</a:t>
            </a:r>
            <a:endParaRPr lang="fr-CH" dirty="0"/>
          </a:p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380D1-A52B-49F4-AC31-B64DA869119D}" type="slidenum">
              <a:rPr lang="fr-CH" smtClean="0"/>
              <a:t>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54543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/>
              <a:t>Curves</a:t>
            </a:r>
            <a:r>
              <a:rPr lang="de-CH" dirty="0"/>
              <a:t> </a:t>
            </a:r>
            <a:r>
              <a:rPr lang="de-CH" dirty="0" err="1"/>
              <a:t>are</a:t>
            </a:r>
            <a:r>
              <a:rPr lang="de-CH" dirty="0"/>
              <a:t> </a:t>
            </a:r>
            <a:r>
              <a:rPr lang="de-CH" dirty="0" err="1"/>
              <a:t>normalized</a:t>
            </a:r>
            <a:r>
              <a:rPr lang="de-CH" baseline="0" dirty="0"/>
              <a:t> not </a:t>
            </a:r>
            <a:r>
              <a:rPr lang="de-CH" baseline="0" dirty="0" err="1"/>
              <a:t>the</a:t>
            </a:r>
            <a:r>
              <a:rPr lang="de-CH" baseline="0" dirty="0"/>
              <a:t> same </a:t>
            </a:r>
            <a:r>
              <a:rPr lang="de-CH" baseline="0" dirty="0" err="1"/>
              <a:t>intensity</a:t>
            </a:r>
            <a:r>
              <a:rPr lang="de-CH" baseline="0" dirty="0"/>
              <a:t> </a:t>
            </a:r>
            <a:r>
              <a:rPr lang="de-CH" baseline="0" dirty="0" err="1"/>
              <a:t>of</a:t>
            </a:r>
            <a:r>
              <a:rPr lang="de-CH" baseline="0" dirty="0"/>
              <a:t> </a:t>
            </a:r>
            <a:r>
              <a:rPr lang="de-CH" baseline="0" dirty="0" err="1"/>
              <a:t>earth</a:t>
            </a:r>
            <a:r>
              <a:rPr lang="de-CH" baseline="0" dirty="0"/>
              <a:t> </a:t>
            </a:r>
            <a:r>
              <a:rPr lang="de-CH" baseline="0" dirty="0" err="1"/>
              <a:t>and</a:t>
            </a:r>
            <a:r>
              <a:rPr lang="de-CH" baseline="0" dirty="0"/>
              <a:t> </a:t>
            </a:r>
            <a:r>
              <a:rPr lang="de-CH" baseline="0" dirty="0" err="1"/>
              <a:t>sun</a:t>
            </a:r>
            <a:r>
              <a:rPr lang="de-CH" baseline="0" dirty="0"/>
              <a:t> </a:t>
            </a:r>
          </a:p>
          <a:p>
            <a:r>
              <a:rPr lang="de-CH" baseline="0" dirty="0" err="1"/>
              <a:t>Normally</a:t>
            </a:r>
            <a:r>
              <a:rPr lang="de-CH" baseline="0" dirty="0"/>
              <a:t> </a:t>
            </a:r>
            <a:r>
              <a:rPr lang="de-CH" baseline="0" dirty="0" err="1"/>
              <a:t>shown</a:t>
            </a:r>
            <a:r>
              <a:rPr lang="de-CH" baseline="0" dirty="0"/>
              <a:t> on </a:t>
            </a:r>
            <a:r>
              <a:rPr lang="de-CH" baseline="0" dirty="0" err="1"/>
              <a:t>logarithmic</a:t>
            </a:r>
            <a:r>
              <a:rPr lang="de-CH" baseline="0" dirty="0"/>
              <a:t> </a:t>
            </a:r>
            <a:r>
              <a:rPr lang="de-CH" baseline="0" dirty="0" err="1"/>
              <a:t>axes</a:t>
            </a:r>
            <a:r>
              <a:rPr lang="de-CH" baseline="0" dirty="0"/>
              <a:t> </a:t>
            </a:r>
            <a:r>
              <a:rPr lang="de-CH" baseline="0" dirty="0" err="1"/>
              <a:t>because</a:t>
            </a:r>
            <a:r>
              <a:rPr lang="de-CH" baseline="0" dirty="0"/>
              <a:t> </a:t>
            </a:r>
            <a:r>
              <a:rPr lang="de-CH" baseline="0" dirty="0" err="1"/>
              <a:t>of</a:t>
            </a:r>
            <a:r>
              <a:rPr lang="de-CH" baseline="0" dirty="0"/>
              <a:t> </a:t>
            </a:r>
            <a:r>
              <a:rPr lang="de-CH" baseline="0" dirty="0" err="1"/>
              <a:t>the</a:t>
            </a:r>
            <a:r>
              <a:rPr lang="de-CH" baseline="0" dirty="0"/>
              <a:t> </a:t>
            </a:r>
            <a:r>
              <a:rPr lang="de-CH" baseline="0" dirty="0" err="1"/>
              <a:t>wide</a:t>
            </a:r>
            <a:r>
              <a:rPr lang="de-CH" baseline="0" dirty="0"/>
              <a:t> </a:t>
            </a:r>
            <a:r>
              <a:rPr lang="de-CH" baseline="0" dirty="0" err="1"/>
              <a:t>range</a:t>
            </a:r>
            <a:r>
              <a:rPr lang="de-CH" baseline="0" dirty="0"/>
              <a:t> </a:t>
            </a:r>
            <a:r>
              <a:rPr lang="de-CH" baseline="0" dirty="0" err="1"/>
              <a:t>covered</a:t>
            </a:r>
            <a:r>
              <a:rPr lang="de-CH" baseline="0" dirty="0"/>
              <a:t>. </a:t>
            </a:r>
            <a:endParaRPr lang="de-CH" dirty="0"/>
          </a:p>
          <a:p>
            <a:endParaRPr lang="de-CH" dirty="0"/>
          </a:p>
          <a:p>
            <a:r>
              <a:rPr lang="de-CH" dirty="0"/>
              <a:t>Sun </a:t>
            </a:r>
            <a:r>
              <a:rPr lang="de-CH" dirty="0" err="1"/>
              <a:t>and</a:t>
            </a:r>
            <a:r>
              <a:rPr lang="de-CH" dirty="0"/>
              <a:t> Earth </a:t>
            </a:r>
            <a:r>
              <a:rPr lang="de-CH" dirty="0" err="1"/>
              <a:t>emit</a:t>
            </a:r>
            <a:r>
              <a:rPr lang="de-CH" dirty="0"/>
              <a:t> </a:t>
            </a:r>
            <a:r>
              <a:rPr lang="de-CH" dirty="0" err="1"/>
              <a:t>radiation</a:t>
            </a:r>
            <a:r>
              <a:rPr lang="de-CH" dirty="0"/>
              <a:t> in different </a:t>
            </a:r>
            <a:r>
              <a:rPr lang="de-CH" dirty="0" err="1"/>
              <a:t>wavelengths</a:t>
            </a:r>
            <a:r>
              <a:rPr lang="de-CH" dirty="0"/>
              <a:t>, UV </a:t>
            </a:r>
            <a:r>
              <a:rPr lang="de-CH" dirty="0" err="1"/>
              <a:t>and</a:t>
            </a:r>
            <a:r>
              <a:rPr lang="de-CH" dirty="0"/>
              <a:t> IR </a:t>
            </a:r>
            <a:r>
              <a:rPr lang="de-CH" dirty="0" err="1"/>
              <a:t>spectrum</a:t>
            </a:r>
            <a:r>
              <a:rPr lang="de-CH" dirty="0"/>
              <a:t> </a:t>
            </a:r>
          </a:p>
          <a:p>
            <a:r>
              <a:rPr lang="de-CH" dirty="0" err="1"/>
              <a:t>Shortwave</a:t>
            </a:r>
            <a:r>
              <a:rPr lang="de-CH" dirty="0"/>
              <a:t> </a:t>
            </a:r>
            <a:r>
              <a:rPr lang="de-CH" dirty="0" err="1"/>
              <a:t>and</a:t>
            </a:r>
            <a:r>
              <a:rPr lang="de-CH" dirty="0"/>
              <a:t> </a:t>
            </a:r>
            <a:r>
              <a:rPr lang="de-CH" dirty="0" err="1"/>
              <a:t>longwave</a:t>
            </a:r>
            <a:r>
              <a:rPr lang="de-CH" dirty="0"/>
              <a:t> </a:t>
            </a: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580D8-84E6-48AC-A925-FD46E51DEB72}" type="slidenum">
              <a:rPr lang="fr-CH" smtClean="0"/>
              <a:t>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31697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4CF6F629-51E7-9F40-939D-F50AE3925A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31913" y="0"/>
            <a:ext cx="7812087" cy="4948238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5563" y="786535"/>
            <a:ext cx="2738437" cy="2338387"/>
          </a:xfrm>
          <a:solidFill>
            <a:schemeClr val="accent1"/>
          </a:solidFill>
        </p:spPr>
        <p:txBody>
          <a:bodyPr lIns="216000"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6763" y="3124922"/>
            <a:ext cx="1828800" cy="1568450"/>
          </a:xfrm>
          <a:solidFill>
            <a:schemeClr val="tx1"/>
          </a:solidFill>
        </p:spPr>
        <p:txBody>
          <a:bodyPr lIns="90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535A482-EC85-1C41-A1E4-7882A0E39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47" y="80283"/>
            <a:ext cx="1175301" cy="508655"/>
          </a:xfrm>
          <a:prstGeom prst="rect">
            <a:avLst/>
          </a:prstGeom>
        </p:spPr>
      </p:pic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01960462-6F28-0740-916D-499D3BEDB2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800" y="4683125"/>
            <a:ext cx="1828800" cy="460375"/>
          </a:xfrm>
          <a:solidFill>
            <a:schemeClr val="bg1"/>
          </a:solidFill>
        </p:spPr>
        <p:txBody>
          <a:bodyPr lIns="90000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E187583-F16A-6F41-8B68-000F9C9C20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550" y="4440264"/>
            <a:ext cx="698500" cy="507975"/>
          </a:xfrm>
        </p:spPr>
        <p:txBody>
          <a:bodyPr lIns="0" tIns="0" rIns="0" bIns="0" anchor="b" anchorCtr="0">
            <a:noAutofit/>
          </a:bodyPr>
          <a:lstStyle>
            <a:lvl1pPr marL="114300" indent="-107950">
              <a:buFontTx/>
              <a:buBlip>
                <a:blip r:embed="rId3"/>
              </a:buBlip>
              <a:tabLst/>
              <a:defRPr sz="7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77880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126" userDrawn="1">
          <p15:clr>
            <a:srgbClr val="FBAE40"/>
          </p15:clr>
        </p15:guide>
        <p15:guide id="5" orient="horz" pos="123" userDrawn="1">
          <p15:clr>
            <a:srgbClr val="FBAE40"/>
          </p15:clr>
        </p15:guide>
        <p15:guide id="6" orient="horz" pos="3117" userDrawn="1">
          <p15:clr>
            <a:srgbClr val="FBAE40"/>
          </p15:clr>
        </p15:guide>
        <p15:guide id="7" pos="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4875" y="1563688"/>
            <a:ext cx="3671466" cy="326350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9772" y="1563688"/>
            <a:ext cx="3671466" cy="326350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6897D737-724C-984A-82E1-2A2DBD5F6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E34C2B73-67B7-BB4C-AE0F-7D16D8DDD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9FF6AA9-AC16-D748-B815-56221BFFF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D59D891-3F23-D04C-AB43-6FA4220AF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6706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9BFFD8D9-6AAA-B44F-8BD5-98D7A6546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84C64CE-C88F-2044-AD84-19F588F18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948AF20-C2DF-3542-BB6A-8354A9817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1083942-1443-BC45-9F95-32C82A8DC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4039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8239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5563" y="2571750"/>
            <a:ext cx="2738437" cy="2111375"/>
          </a:xfrm>
          <a:solidFill>
            <a:schemeClr val="accent2"/>
          </a:solidFill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0E5EA1C-63CE-2C4F-B9F4-39FDBC14B9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7A5892-F23D-BD48-84D1-FD279BA168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C516D46-C7BB-2141-A4EE-18D1756414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0948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7726363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1E6F4EB-CC02-6E4D-9146-CE4A7A789A9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ED4AA2C-29B3-CA42-B7C3-C932911A758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0FE7A1E3-AAEC-7641-B6C5-8D9FC0B6A21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1727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3114674"/>
            <a:ext cx="8239125" cy="2028825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7"/>
          </p:nvPr>
        </p:nvSpPr>
        <p:spPr>
          <a:xfrm>
            <a:off x="904875" y="1563688"/>
            <a:ext cx="7646988" cy="1436687"/>
          </a:xfrm>
        </p:spPr>
        <p:txBody>
          <a:bodyPr/>
          <a:lstStyle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CH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37CF3032-2465-874C-B786-95E1B594A5A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AF73E2A-22D7-894A-9267-185CB4E4B13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9D9777C-EC90-1141-9E30-4B4F669C2BE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0E011164-727C-4C46-B34E-7729CB350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531156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D8101AB-8ACE-BB4C-9D61-B4AABFE11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F9CFC1D-0B2A-0A4E-9C0D-682EECA55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6622065-A833-2340-B0FD-ACB065A3B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48407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0F12A-F766-4E91-A844-0CCA3ED08585}" type="datetime1">
              <a:rPr lang="fr-CH" smtClean="0"/>
              <a:t>17.09.2025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CAFD7-43D8-48AC-9B2B-CF70ACC9AB96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92330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8864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8177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2229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A30C78BE-DAD0-D748-8B93-AD898D00C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131A8490-33AC-9443-A9FC-9A5E93229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B875139C-6471-774D-89EF-2B93FAD2C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942AF23-4BDC-8C4A-9212-AF88439C6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9627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87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86400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5F20A3C-6DA6-684F-8F84-A7C8F1339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B633A2CC-2D27-AE47-AE09-87A5F61228B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CABC000E-4E22-1A40-9D3F-FE2F141E5CA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0AF49D93-C78A-F646-92B0-A7932C43D9E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3184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2A0D73-096C-844E-97C3-C4A4AF580F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6" y="131032"/>
            <a:ext cx="3144520" cy="1072753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698958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2A0D73-096C-844E-97C3-C4A4AF580F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9395" y="131032"/>
            <a:ext cx="3144520" cy="1072753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531427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1563688"/>
            <a:ext cx="3144838" cy="3579812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C026A30B-6F8E-1445-88F0-A5FB77E12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826567D5-4A83-9E48-B441-CCB2A72BA6D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830A539-93F1-2541-B9F0-330893BD51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82F21D18-8706-7E4D-8FBE-C1E2584541D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4545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4875" y="131032"/>
            <a:ext cx="3667125" cy="1072753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4875" y="1563688"/>
            <a:ext cx="7726363" cy="3386772"/>
          </a:xfrm>
          <a:prstGeom prst="rect">
            <a:avLst/>
          </a:prstGeom>
        </p:spPr>
        <p:txBody>
          <a:bodyPr vert="horz" lIns="18000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221413" y="2778452"/>
            <a:ext cx="3341052" cy="9115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15989" y="1874064"/>
            <a:ext cx="3543260" cy="5127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Speaker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1238" y="195263"/>
            <a:ext cx="512762" cy="163552"/>
          </a:xfrm>
          <a:prstGeom prst="rect">
            <a:avLst/>
          </a:prstGeom>
        </p:spPr>
        <p:txBody>
          <a:bodyPr vert="horz" lIns="90000" tIns="0" rIns="90000" bIns="0" rtlCol="0" anchor="t"/>
          <a:lstStyle>
            <a:lvl1pPr algn="ctr">
              <a:defRPr sz="700" b="1">
                <a:solidFill>
                  <a:schemeClr val="tx1"/>
                </a:solidFill>
                <a:latin typeface="+mj-lt"/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17E6E68-87EB-C34E-85D5-C26372DFEC99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30273" y="132334"/>
            <a:ext cx="653952" cy="28302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5D7A1C0-94CD-D94F-A99F-21847E542637}"/>
              </a:ext>
            </a:extLst>
          </p:cNvPr>
          <p:cNvSpPr/>
          <p:nvPr userDrawn="1"/>
        </p:nvSpPr>
        <p:spPr>
          <a:xfrm rot="16200000">
            <a:off x="430003" y="4897709"/>
            <a:ext cx="45719" cy="597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48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81" r:id="rId3"/>
    <p:sldLayoutId id="2147483673" r:id="rId4"/>
    <p:sldLayoutId id="2147483662" r:id="rId5"/>
    <p:sldLayoutId id="2147483674" r:id="rId6"/>
    <p:sldLayoutId id="2147483675" r:id="rId7"/>
    <p:sldLayoutId id="2147483682" r:id="rId8"/>
    <p:sldLayoutId id="2147483676" r:id="rId9"/>
    <p:sldLayoutId id="2147483664" r:id="rId10"/>
    <p:sldLayoutId id="2147483666" r:id="rId11"/>
    <p:sldLayoutId id="2147483677" r:id="rId12"/>
    <p:sldLayoutId id="2147483678" r:id="rId13"/>
    <p:sldLayoutId id="2147483679" r:id="rId14"/>
    <p:sldLayoutId id="2147483667" r:id="rId15"/>
    <p:sldLayoutId id="2147483683" r:id="rId16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000" spc="-70" baseline="0">
          <a:solidFill>
            <a:schemeClr val="tx1"/>
          </a:solidFill>
          <a:latin typeface="Franklin Gothic Demi Cond" panose="020B0706030402020204" pitchFamily="34" charset="0"/>
          <a:ea typeface="Roboto Black" panose="02000000000000000000" pitchFamily="2" charset="0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SzPct val="90000"/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SzPct val="90000"/>
        <a:buFont typeface="Wingdings" pitchFamily="2" charset="2"/>
        <a:buChar char="§"/>
        <a:defRPr sz="15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126" userDrawn="1">
          <p15:clr>
            <a:srgbClr val="F26B43"/>
          </p15:clr>
        </p15:guide>
        <p15:guide id="3" pos="5602" userDrawn="1">
          <p15:clr>
            <a:srgbClr val="F26B43"/>
          </p15:clr>
        </p15:guide>
        <p15:guide id="4" pos="2880" userDrawn="1">
          <p15:clr>
            <a:srgbClr val="F26B43"/>
          </p15:clr>
        </p15:guide>
        <p15:guide id="5" orient="horz" pos="123" userDrawn="1">
          <p15:clr>
            <a:srgbClr val="F26B43"/>
          </p15:clr>
        </p15:guide>
        <p15:guide id="6" orient="horz" pos="3117" userDrawn="1">
          <p15:clr>
            <a:srgbClr val="F26B43"/>
          </p15:clr>
        </p15:guide>
        <p15:guide id="7" pos="570" userDrawn="1">
          <p15:clr>
            <a:srgbClr val="F26B43"/>
          </p15:clr>
        </p15:guide>
        <p15:guide id="8" pos="1155" userDrawn="1">
          <p15:clr>
            <a:srgbClr val="F26B43"/>
          </p15:clr>
        </p15:guide>
        <p15:guide id="9" pos="1728" userDrawn="1">
          <p15:clr>
            <a:srgbClr val="F26B43"/>
          </p15:clr>
        </p15:guide>
        <p15:guide id="10" pos="2304" userDrawn="1">
          <p15:clr>
            <a:srgbClr val="F26B43"/>
          </p15:clr>
        </p15:guide>
        <p15:guide id="11" pos="3456" userDrawn="1">
          <p15:clr>
            <a:srgbClr val="F26B43"/>
          </p15:clr>
        </p15:guide>
        <p15:guide id="12" pos="4035" userDrawn="1">
          <p15:clr>
            <a:srgbClr val="F26B43"/>
          </p15:clr>
        </p15:guide>
        <p15:guide id="13" pos="4608" userDrawn="1">
          <p15:clr>
            <a:srgbClr val="F26B43"/>
          </p15:clr>
        </p15:guide>
        <p15:guide id="14" pos="5180" userDrawn="1">
          <p15:clr>
            <a:srgbClr val="F26B43"/>
          </p15:clr>
        </p15:guide>
        <p15:guide id="15" orient="horz" pos="490" userDrawn="1">
          <p15:clr>
            <a:srgbClr val="F26B43"/>
          </p15:clr>
        </p15:guide>
        <p15:guide id="16" orient="horz" pos="985" userDrawn="1">
          <p15:clr>
            <a:srgbClr val="F26B43"/>
          </p15:clr>
        </p15:guide>
        <p15:guide id="17" orient="horz" pos="1475" userDrawn="1">
          <p15:clr>
            <a:srgbClr val="F26B43"/>
          </p15:clr>
        </p15:guide>
        <p15:guide id="18" orient="horz" pos="1962" userDrawn="1">
          <p15:clr>
            <a:srgbClr val="F26B43"/>
          </p15:clr>
        </p15:guide>
        <p15:guide id="19" orient="horz" pos="2458" userDrawn="1">
          <p15:clr>
            <a:srgbClr val="F26B43"/>
          </p15:clr>
        </p15:guide>
        <p15:guide id="20" orient="horz" pos="2950" userDrawn="1">
          <p15:clr>
            <a:srgbClr val="F26B43"/>
          </p15:clr>
        </p15:guide>
        <p15:guide id="21" pos="5437" userDrawn="1">
          <p15:clr>
            <a:srgbClr val="F26B43"/>
          </p15:clr>
        </p15:guide>
        <p15:guide id="22" orient="horz" userDrawn="1">
          <p15:clr>
            <a:srgbClr val="F26B43"/>
          </p15:clr>
        </p15:guide>
        <p15:guide id="23" pos="5760" userDrawn="1">
          <p15:clr>
            <a:srgbClr val="F26B43"/>
          </p15:clr>
        </p15:guide>
        <p15:guide id="24" orient="horz" pos="3240" userDrawn="1">
          <p15:clr>
            <a:srgbClr val="F26B43"/>
          </p15:clr>
        </p15:guide>
        <p15:guide id="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55A5C923-5A79-224D-A6A6-8267C64759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5563" y="169590"/>
            <a:ext cx="2738437" cy="2338387"/>
          </a:xfrm>
        </p:spPr>
        <p:txBody>
          <a:bodyPr>
            <a:normAutofit/>
          </a:bodyPr>
          <a:lstStyle/>
          <a:p>
            <a:r>
              <a:rPr lang="en-US" dirty="0"/>
              <a:t>Exercise session #2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8A3154D-FCB0-A34B-BBBC-167C625558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549" y="4440264"/>
            <a:ext cx="942019" cy="507975"/>
          </a:xfrm>
        </p:spPr>
        <p:txBody>
          <a:bodyPr/>
          <a:lstStyle/>
          <a:p>
            <a:r>
              <a:rPr lang="fr-FR" dirty="0"/>
              <a:t>Sept. 19, 2024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465E36-B2AC-C04C-9F26-F8D22A89B2DE}"/>
              </a:ext>
            </a:extLst>
          </p:cNvPr>
          <p:cNvSpPr txBox="1"/>
          <p:nvPr/>
        </p:nvSpPr>
        <p:spPr>
          <a:xfrm>
            <a:off x="553558" y="1846257"/>
            <a:ext cx="50768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4000" b="1" dirty="0"/>
              <a:t>Science of </a:t>
            </a:r>
          </a:p>
          <a:p>
            <a:pPr algn="ctr"/>
            <a:r>
              <a:rPr lang="en-CH" sz="4000" b="1" dirty="0"/>
              <a:t>Climate Change</a:t>
            </a:r>
          </a:p>
        </p:txBody>
      </p:sp>
    </p:spTree>
    <p:extLst>
      <p:ext uri="{BB962C8B-B14F-4D97-AF65-F5344CB8AC3E}">
        <p14:creationId xmlns:p14="http://schemas.microsoft.com/office/powerpoint/2010/main" val="413527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598FB4-E4FE-482E-9E95-B45F19F17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Exercise question 1</a:t>
            </a:r>
            <a:endParaRPr lang="LID4096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4A04E-C2E2-42B7-B509-DF18EACDA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10</a:t>
            </a:fld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12">
                <a:extLst>
                  <a:ext uri="{FF2B5EF4-FFF2-40B4-BE49-F238E27FC236}">
                    <a16:creationId xmlns:a16="http://schemas.microsoft.com/office/drawing/2014/main" id="{83F45BFE-89D6-41AC-B52F-E7F13842607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4068" y="878364"/>
                <a:ext cx="7726363" cy="3386772"/>
              </a:xfrm>
              <a:prstGeom prst="rect">
                <a:avLst/>
              </a:prstGeom>
            </p:spPr>
            <p:txBody>
              <a:bodyPr vert="horz" lIns="180000" tIns="45720" rIns="91440" bIns="45720" rtlCol="0">
                <a:norm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Clr>
                    <a:schemeClr val="accent1"/>
                  </a:buClr>
                  <a:buSzPct val="90000"/>
                  <a:buFont typeface="Wingdings" pitchFamily="2" charset="2"/>
                  <a:buChar char="§"/>
                  <a:defRPr sz="18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6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SzPct val="90000"/>
                  <a:buFont typeface="Wingdings" pitchFamily="2" charset="2"/>
                  <a:buChar char="§"/>
                  <a:defRPr sz="15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 pitchFamily="2" charset="2"/>
                  <a:buNone/>
                </a:pPr>
                <a:r>
                  <a:rPr lang="en-CH" dirty="0"/>
                  <a:t>Assuming radiative equilibrium, i.e., Earth does not gain nor lose energy, calculate the equivalent temperature of Earth.</a:t>
                </a:r>
              </a:p>
              <a:p>
                <a:pPr marL="0" indent="0">
                  <a:buFont typeface="Wingdings" pitchFamily="2" charset="2"/>
                  <a:buNone/>
                </a:pPr>
                <a:r>
                  <a:rPr lang="en-CH" dirty="0"/>
                  <a:t>Solar constant: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H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=1370 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CH" dirty="0"/>
              </a:p>
            </p:txBody>
          </p:sp>
        </mc:Choice>
        <mc:Fallback xmlns="">
          <p:sp>
            <p:nvSpPr>
              <p:cNvPr id="7" name="Content Placeholder 12">
                <a:extLst>
                  <a:ext uri="{FF2B5EF4-FFF2-40B4-BE49-F238E27FC236}">
                    <a16:creationId xmlns:a16="http://schemas.microsoft.com/office/drawing/2014/main" id="{83F45BFE-89D6-41AC-B52F-E7F1384260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068" y="878364"/>
                <a:ext cx="7726363" cy="3386772"/>
              </a:xfrm>
              <a:prstGeom prst="rect">
                <a:avLst/>
              </a:prstGeom>
              <a:blipFill>
                <a:blip r:embed="rId2"/>
                <a:stretch>
                  <a:fillRect t="-1619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B8E027FB-E53E-48BE-A93F-F70C0D9CFAB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249" y="1992279"/>
            <a:ext cx="3667125" cy="25282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83CFD72-23D0-43DA-A46C-61ED3FD5AD53}"/>
              </a:ext>
            </a:extLst>
          </p:cNvPr>
          <p:cNvSpPr txBox="1"/>
          <p:nvPr/>
        </p:nvSpPr>
        <p:spPr>
          <a:xfrm>
            <a:off x="5465234" y="2027288"/>
            <a:ext cx="2773580" cy="15465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Hints: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radiative </a:t>
            </a:r>
            <a:r>
              <a:rPr lang="en-GB" b="1" i="1" dirty="0"/>
              <a:t>equilibrium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Area of a sphere = 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4·π·R</a:t>
            </a:r>
            <a:r>
              <a:rPr lang="en-US" b="0" i="0" baseline="3000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Earth’s planetary albedo = 0.3</a:t>
            </a:r>
            <a:endParaRPr lang="en-GB" dirty="0"/>
          </a:p>
          <a:p>
            <a:endParaRPr lang="en-GB" b="1" i="1" dirty="0"/>
          </a:p>
          <a:p>
            <a:endParaRPr lang="en-GB" b="1" i="1" dirty="0"/>
          </a:p>
          <a:p>
            <a:endParaRPr lang="LID4096" b="1" i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BA708E-7A3C-4B6A-A3A5-5129C2B8C9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1144" y="3049345"/>
            <a:ext cx="2867670" cy="161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574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3">
                <a:extLst>
                  <a:ext uri="{FF2B5EF4-FFF2-40B4-BE49-F238E27FC236}">
                    <a16:creationId xmlns:a16="http://schemas.microsoft.com/office/drawing/2014/main" id="{E17731E6-20A6-8CC4-7AE2-5D01D525F8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1196" y="737347"/>
                <a:ext cx="8982803" cy="338677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sz="1400" dirty="0"/>
                  <a:t>2</a:t>
                </a:r>
                <a:r>
                  <a:rPr lang="en-CH" sz="1400" dirty="0"/>
                  <a:t>. The Sun is much warmer than the Earth. The Earth has a surface temperature of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288 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CH" sz="1400" dirty="0"/>
                  <a:t> while the Sun’s temperature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H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5800 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CH" sz="1400" dirty="0"/>
                  <a:t>. How much more energy per square meter does it emit?</a:t>
                </a:r>
              </a:p>
              <a:p>
                <a:pPr marL="0" indent="0">
                  <a:buNone/>
                </a:pPr>
                <a:endParaRPr lang="en-CH" dirty="0"/>
              </a:p>
            </p:txBody>
          </p:sp>
        </mc:Choice>
        <mc:Fallback xmlns="">
          <p:sp>
            <p:nvSpPr>
              <p:cNvPr id="19" name="Content Placeholder 3">
                <a:extLst>
                  <a:ext uri="{FF2B5EF4-FFF2-40B4-BE49-F238E27FC236}">
                    <a16:creationId xmlns:a16="http://schemas.microsoft.com/office/drawing/2014/main" id="{E17731E6-20A6-8CC4-7AE2-5D01D525F8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1196" y="737347"/>
                <a:ext cx="8982803" cy="3386772"/>
              </a:xfrm>
              <a:blipFill>
                <a:blip r:embed="rId2"/>
                <a:stretch>
                  <a:fillRect t="-899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C95DC5-778C-474A-AD7D-E5E2435C9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25D118-E710-9A4F-A2D3-67E70518ABC5}"/>
              </a:ext>
            </a:extLst>
          </p:cNvPr>
          <p:cNvSpPr/>
          <p:nvPr/>
        </p:nvSpPr>
        <p:spPr>
          <a:xfrm>
            <a:off x="306888" y="4778679"/>
            <a:ext cx="294361" cy="231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7E4C75D-CA8B-21C1-412F-5AD493A41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Exercise 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D09483-6CF5-2AC3-16D0-5D08E6E451BE}"/>
              </a:ext>
            </a:extLst>
          </p:cNvPr>
          <p:cNvSpPr/>
          <p:nvPr/>
        </p:nvSpPr>
        <p:spPr>
          <a:xfrm>
            <a:off x="8582821" y="1636025"/>
            <a:ext cx="279400" cy="167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69E463-85BB-833A-084B-4C4DD21E8840}"/>
              </a:ext>
            </a:extLst>
          </p:cNvPr>
          <p:cNvSpPr/>
          <p:nvPr/>
        </p:nvSpPr>
        <p:spPr>
          <a:xfrm>
            <a:off x="4978400" y="2773197"/>
            <a:ext cx="347134" cy="167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084695-806B-F17B-6710-B6AD918A2CC1}"/>
              </a:ext>
            </a:extLst>
          </p:cNvPr>
          <p:cNvSpPr/>
          <p:nvPr/>
        </p:nvSpPr>
        <p:spPr>
          <a:xfrm>
            <a:off x="8582821" y="3172724"/>
            <a:ext cx="279400" cy="167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CC288923-72FD-1EEF-3AC7-B7D6BA4861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H"/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73A0766C-0F88-F914-7078-52C068B4BF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09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CH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en-C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267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62C16D0-7725-4188-ACCF-1E15B7002D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04875" y="812800"/>
                <a:ext cx="7726363" cy="4137660"/>
              </a:xfrm>
            </p:spPr>
            <p:txBody>
              <a:bodyPr/>
              <a:lstStyle/>
              <a:p>
                <a:r>
                  <a:rPr lang="en-GB" dirty="0"/>
                  <a:t>The solar constant from Q1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H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=1370 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) is actually an average value of many measurements. In fact, the Earth has an elliptical orbit around the Sun and is not always the same distance away.</a:t>
                </a:r>
              </a:p>
              <a:p>
                <a:r>
                  <a:rPr lang="en-US" dirty="0"/>
                  <a:t>In winter 2023, at its perihelion, the Earth was at a distance of </a:t>
                </a:r>
                <a:r>
                  <a:rPr lang="en-US" b="1" dirty="0"/>
                  <a:t>147’098’074 km </a:t>
                </a:r>
                <a:r>
                  <a:rPr lang="en-US" dirty="0"/>
                  <a:t>from the Sun. In the boreal summer, at its aphelion, the distance was of </a:t>
                </a:r>
                <a:r>
                  <a:rPr lang="en-US" b="1" dirty="0"/>
                  <a:t>152’093’701 km</a:t>
                </a:r>
                <a:r>
                  <a:rPr lang="en-US" dirty="0"/>
                  <a:t>. </a:t>
                </a:r>
              </a:p>
              <a:p>
                <a:r>
                  <a:rPr lang="en-US" dirty="0"/>
                  <a:t>Calculate the relative difference (expressed in percent) of flux density (W m</a:t>
                </a:r>
                <a:r>
                  <a:rPr lang="en-US" baseline="30000" dirty="0"/>
                  <a:t>-2</a:t>
                </a:r>
                <a:r>
                  <a:rPr lang="en-US" dirty="0"/>
                  <a:t>) of solar radiation for a plane that is directly perpendicular to the sun beam. </a:t>
                </a:r>
                <a:endParaRPr lang="LID4096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62C16D0-7725-4188-ACCF-1E15B7002D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04875" y="812800"/>
                <a:ext cx="7726363" cy="4137660"/>
              </a:xfrm>
              <a:blipFill>
                <a:blip r:embed="rId2"/>
                <a:stretch>
                  <a:fillRect t="-1325" r="-315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BD651F47-C83C-4EF1-843E-CE1F78164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Exercise 3</a:t>
            </a:r>
            <a:endParaRPr lang="LID4096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DE4D0B-D268-424A-B145-48444052B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456D3E-CE1F-4327-91F0-780498C6F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Speaker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B99BB5-DCA2-41A2-8227-A83A711FB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51618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C95DC5-778C-474A-AD7D-E5E2435C9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25D118-E710-9A4F-A2D3-67E70518ABC5}"/>
              </a:ext>
            </a:extLst>
          </p:cNvPr>
          <p:cNvSpPr/>
          <p:nvPr/>
        </p:nvSpPr>
        <p:spPr>
          <a:xfrm>
            <a:off x="306888" y="4778679"/>
            <a:ext cx="294361" cy="231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2E3951-98A6-BBC5-577F-6EDFC29CE4BF}"/>
              </a:ext>
            </a:extLst>
          </p:cNvPr>
          <p:cNvSpPr txBox="1"/>
          <p:nvPr/>
        </p:nvSpPr>
        <p:spPr>
          <a:xfrm>
            <a:off x="219729" y="1570486"/>
            <a:ext cx="892427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4000" b="1" dirty="0"/>
              <a:t>Today’s goal:</a:t>
            </a:r>
            <a:endParaRPr lang="en-GB" sz="4000" b="1" dirty="0"/>
          </a:p>
          <a:p>
            <a:br>
              <a:rPr lang="en-CH" sz="4000" b="1" dirty="0"/>
            </a:br>
            <a:r>
              <a:rPr lang="en-US" sz="4000" b="1" dirty="0"/>
              <a:t>Understanding Radiation</a:t>
            </a:r>
          </a:p>
          <a:p>
            <a:r>
              <a:rPr lang="en-US" sz="3200" b="1" dirty="0"/>
              <a:t>Recap lapse rate, sensible and latent heat</a:t>
            </a:r>
            <a:endParaRPr lang="en-CH" sz="3200" b="1" dirty="0"/>
          </a:p>
        </p:txBody>
      </p:sp>
    </p:spTree>
    <p:extLst>
      <p:ext uri="{BB962C8B-B14F-4D97-AF65-F5344CB8AC3E}">
        <p14:creationId xmlns:p14="http://schemas.microsoft.com/office/powerpoint/2010/main" val="3079179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876" y="131033"/>
            <a:ext cx="7399019" cy="446183"/>
          </a:xfrm>
        </p:spPr>
        <p:txBody>
          <a:bodyPr>
            <a:normAutofit fontScale="90000"/>
          </a:bodyPr>
          <a:lstStyle/>
          <a:p>
            <a:r>
              <a:rPr lang="de-CH" dirty="0"/>
              <a:t>Recap: Latent and sensible heat</a:t>
            </a:r>
            <a:endParaRPr lang="fr-CH" dirty="0"/>
          </a:p>
        </p:txBody>
      </p:sp>
      <p:sp>
        <p:nvSpPr>
          <p:cNvPr id="6" name="TextBox 5"/>
          <p:cNvSpPr txBox="1"/>
          <p:nvPr/>
        </p:nvSpPr>
        <p:spPr>
          <a:xfrm>
            <a:off x="6840855" y="4772025"/>
            <a:ext cx="2257425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13" b="1" dirty="0">
                <a:solidFill>
                  <a:srgbClr val="FF0000"/>
                </a:solidFill>
              </a:rPr>
              <a:t>Also </a:t>
            </a:r>
            <a:r>
              <a:rPr lang="de-CH" sz="1013" b="1" dirty="0" err="1">
                <a:solidFill>
                  <a:srgbClr val="FF0000"/>
                </a:solidFill>
              </a:rPr>
              <a:t>applies</a:t>
            </a:r>
            <a:r>
              <a:rPr lang="de-CH" sz="1013" b="1" dirty="0">
                <a:solidFill>
                  <a:srgbClr val="FF0000"/>
                </a:solidFill>
              </a:rPr>
              <a:t> </a:t>
            </a:r>
            <a:r>
              <a:rPr lang="de-CH" sz="1013" b="1" dirty="0" err="1">
                <a:solidFill>
                  <a:srgbClr val="FF0000"/>
                </a:solidFill>
              </a:rPr>
              <a:t>to</a:t>
            </a:r>
            <a:r>
              <a:rPr lang="de-CH" sz="1013" b="1" dirty="0">
                <a:solidFill>
                  <a:srgbClr val="FF0000"/>
                </a:solidFill>
              </a:rPr>
              <a:t> </a:t>
            </a:r>
            <a:r>
              <a:rPr lang="de-CH" sz="1013" b="1" dirty="0" err="1">
                <a:solidFill>
                  <a:srgbClr val="FF0000"/>
                </a:solidFill>
              </a:rPr>
              <a:t>fluxes</a:t>
            </a:r>
            <a:r>
              <a:rPr lang="de-CH" sz="1013" b="1" dirty="0">
                <a:solidFill>
                  <a:srgbClr val="FF0000"/>
                </a:solidFill>
              </a:rPr>
              <a:t> </a:t>
            </a:r>
            <a:r>
              <a:rPr lang="de-CH" sz="1013" b="1" dirty="0" err="1">
                <a:solidFill>
                  <a:srgbClr val="FF0000"/>
                </a:solidFill>
              </a:rPr>
              <a:t>from</a:t>
            </a:r>
            <a:r>
              <a:rPr lang="de-CH" sz="1013" b="1" dirty="0">
                <a:solidFill>
                  <a:srgbClr val="FF0000"/>
                </a:solidFill>
              </a:rPr>
              <a:t> </a:t>
            </a:r>
            <a:r>
              <a:rPr lang="de-CH" sz="1013" b="1" dirty="0" err="1">
                <a:solidFill>
                  <a:srgbClr val="FF0000"/>
                </a:solidFill>
              </a:rPr>
              <a:t>land</a:t>
            </a:r>
            <a:r>
              <a:rPr lang="de-CH" sz="1013" b="1" dirty="0">
                <a:solidFill>
                  <a:srgbClr val="FF0000"/>
                </a:solidFill>
              </a:rPr>
              <a:t>!</a:t>
            </a:r>
            <a:endParaRPr lang="fr-CH" sz="1013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06667" y="613269"/>
            <a:ext cx="6672600" cy="1183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13" dirty="0"/>
              <a:t>Both processes </a:t>
            </a:r>
            <a:r>
              <a:rPr lang="en-US" sz="1013" b="1" dirty="0">
                <a:solidFill>
                  <a:srgbClr val="FF0000"/>
                </a:solidFill>
              </a:rPr>
              <a:t>transfer energy </a:t>
            </a:r>
            <a:r>
              <a:rPr lang="en-US" sz="1013" dirty="0"/>
              <a:t>in the climate system.</a:t>
            </a:r>
          </a:p>
          <a:p>
            <a:r>
              <a:rPr lang="en-US" sz="1013" dirty="0"/>
              <a:t> </a:t>
            </a:r>
          </a:p>
          <a:p>
            <a:r>
              <a:rPr lang="en-US" sz="1013" b="1" dirty="0"/>
              <a:t>Latent heat</a:t>
            </a:r>
            <a:r>
              <a:rPr lang="en-US" sz="1013" dirty="0"/>
              <a:t>: energy transferred in a process without change of the body's temperature, it is associated with the change of phase of atmospheric or ocean water: vaporization, condensation, freezing or melting.</a:t>
            </a:r>
          </a:p>
          <a:p>
            <a:endParaRPr lang="en-US" sz="1013" dirty="0"/>
          </a:p>
          <a:p>
            <a:r>
              <a:rPr lang="en-US" sz="1013" b="1" dirty="0"/>
              <a:t>Sensible heat: </a:t>
            </a:r>
            <a:r>
              <a:rPr lang="en-US" sz="1013" dirty="0"/>
              <a:t>″sensed″ or felt in a process as a change in the body's temperature, e.g., as increasing or decreasing air or water temperature. </a:t>
            </a:r>
          </a:p>
        </p:txBody>
      </p:sp>
      <p:sp>
        <p:nvSpPr>
          <p:cNvPr id="9" name="Rectangle 8"/>
          <p:cNvSpPr/>
          <p:nvPr/>
        </p:nvSpPr>
        <p:spPr>
          <a:xfrm rot="5400000">
            <a:off x="6860561" y="2235221"/>
            <a:ext cx="413446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900" dirty="0"/>
              <a:t>https://commons.wikimedia.org/wiki/File:Water_Phase_Change_Diagram.png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827152" y="2006534"/>
            <a:ext cx="5666782" cy="3005933"/>
            <a:chOff x="6047403" y="76200"/>
            <a:chExt cx="6266747" cy="337621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7403" y="76200"/>
              <a:ext cx="6266747" cy="337621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877300" y="868132"/>
              <a:ext cx="1485900" cy="278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013" b="1" dirty="0"/>
                <a:t>latent</a:t>
              </a:r>
              <a:endParaRPr lang="fr-CH" sz="1013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328947" y="872845"/>
              <a:ext cx="1485900" cy="278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013" b="1" dirty="0"/>
                <a:t>latent</a:t>
              </a:r>
              <a:endParaRPr lang="fr-CH" sz="1013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94876" y="172084"/>
              <a:ext cx="1485900" cy="278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013" b="1" dirty="0"/>
                <a:t>sensible</a:t>
              </a:r>
              <a:endParaRPr lang="fr-CH" sz="1013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464872" y="172084"/>
              <a:ext cx="1485900" cy="278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013" b="1" dirty="0"/>
                <a:t>sensible</a:t>
              </a:r>
              <a:endParaRPr lang="fr-CH" sz="1013" b="1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125961" y="3272525"/>
            <a:ext cx="1207604" cy="746375"/>
            <a:chOff x="9597683" y="1553929"/>
            <a:chExt cx="1610139" cy="995166"/>
          </a:xfrm>
        </p:grpSpPr>
        <p:sp>
          <p:nvSpPr>
            <p:cNvPr id="3" name="TextBox 2"/>
            <p:cNvSpPr txBox="1"/>
            <p:nvPr/>
          </p:nvSpPr>
          <p:spPr>
            <a:xfrm>
              <a:off x="9597683" y="1802481"/>
              <a:ext cx="1610139" cy="7466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CH" sz="1013" dirty="0" err="1"/>
                <a:t>Remember</a:t>
              </a:r>
              <a:r>
                <a:rPr lang="de-CH" sz="1013" dirty="0"/>
                <a:t> </a:t>
              </a:r>
              <a:r>
                <a:rPr lang="de-CH" sz="1013" dirty="0" err="1"/>
                <a:t>cloud</a:t>
              </a:r>
              <a:r>
                <a:rPr lang="de-CH" sz="1013" dirty="0"/>
                <a:t> </a:t>
              </a:r>
              <a:r>
                <a:rPr lang="de-CH" sz="1013" dirty="0" err="1"/>
                <a:t>formation</a:t>
              </a:r>
              <a:r>
                <a:rPr lang="de-CH" sz="1013" dirty="0"/>
                <a:t> </a:t>
              </a:r>
              <a:r>
                <a:rPr lang="de-CH" sz="1013" dirty="0" err="1"/>
                <a:t>through</a:t>
              </a:r>
              <a:r>
                <a:rPr lang="de-CH" sz="1013" dirty="0"/>
                <a:t> </a:t>
              </a:r>
              <a:r>
                <a:rPr lang="de-CH" sz="1013" dirty="0" err="1"/>
                <a:t>condensation</a:t>
              </a:r>
              <a:r>
                <a:rPr lang="de-CH" sz="1013" dirty="0"/>
                <a:t>!</a:t>
              </a:r>
              <a:endParaRPr lang="fr-CH" sz="1013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 flipV="1">
              <a:off x="9720470" y="1553929"/>
              <a:ext cx="642730" cy="233314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CAFD7-43D8-48AC-9B2B-CF70ACC9AB96}" type="slidenum">
              <a:rPr lang="fr-CH" smtClean="0"/>
              <a:t>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7591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35" y="1293563"/>
            <a:ext cx="4643438" cy="310753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Recap: Lapse Rate </a:t>
            </a:r>
            <a:endParaRPr lang="fr-CH" dirty="0"/>
          </a:p>
        </p:txBody>
      </p:sp>
      <p:sp>
        <p:nvSpPr>
          <p:cNvPr id="10" name="TextBox 9"/>
          <p:cNvSpPr txBox="1"/>
          <p:nvPr/>
        </p:nvSpPr>
        <p:spPr>
          <a:xfrm>
            <a:off x="5640456" y="4686867"/>
            <a:ext cx="3414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900" dirty="0" err="1"/>
              <a:t>Adiabatic</a:t>
            </a:r>
            <a:r>
              <a:rPr lang="de-CH" sz="900" dirty="0"/>
              <a:t> </a:t>
            </a:r>
            <a:r>
              <a:rPr lang="de-CH" sz="900" dirty="0" err="1"/>
              <a:t>means</a:t>
            </a:r>
            <a:r>
              <a:rPr lang="de-CH" sz="900" dirty="0"/>
              <a:t>, </a:t>
            </a:r>
            <a:r>
              <a:rPr lang="de-CH" sz="900" dirty="0" err="1"/>
              <a:t>there</a:t>
            </a:r>
            <a:r>
              <a:rPr lang="de-CH" sz="900" dirty="0"/>
              <a:t> </a:t>
            </a:r>
            <a:r>
              <a:rPr lang="de-CH" sz="900" dirty="0" err="1"/>
              <a:t>is</a:t>
            </a:r>
            <a:r>
              <a:rPr lang="de-CH" sz="900" dirty="0"/>
              <a:t> </a:t>
            </a:r>
            <a:r>
              <a:rPr lang="de-CH" sz="900" dirty="0" err="1"/>
              <a:t>no</a:t>
            </a:r>
            <a:r>
              <a:rPr lang="de-CH" sz="900" dirty="0"/>
              <a:t> </a:t>
            </a:r>
            <a:r>
              <a:rPr lang="de-CH" sz="900" dirty="0" err="1"/>
              <a:t>heat</a:t>
            </a:r>
            <a:r>
              <a:rPr lang="de-CH" sz="900" dirty="0"/>
              <a:t> </a:t>
            </a:r>
            <a:r>
              <a:rPr lang="de-CH" sz="900" dirty="0" err="1"/>
              <a:t>or</a:t>
            </a:r>
            <a:r>
              <a:rPr lang="de-CH" sz="900" dirty="0"/>
              <a:t> mass </a:t>
            </a:r>
            <a:r>
              <a:rPr lang="de-CH" sz="900" dirty="0" err="1"/>
              <a:t>transfer</a:t>
            </a:r>
            <a:r>
              <a:rPr lang="de-CH" sz="900" dirty="0"/>
              <a:t> </a:t>
            </a:r>
            <a:r>
              <a:rPr lang="de-CH" sz="900" dirty="0" err="1"/>
              <a:t>between</a:t>
            </a:r>
            <a:r>
              <a:rPr lang="de-CH" sz="900" dirty="0"/>
              <a:t> </a:t>
            </a:r>
            <a:r>
              <a:rPr lang="de-CH" sz="900" dirty="0" err="1"/>
              <a:t>the</a:t>
            </a:r>
            <a:r>
              <a:rPr lang="de-CH" sz="900" dirty="0"/>
              <a:t> </a:t>
            </a:r>
            <a:r>
              <a:rPr lang="de-CH" sz="900" dirty="0" err="1"/>
              <a:t>air</a:t>
            </a:r>
            <a:r>
              <a:rPr lang="de-CH" sz="900" dirty="0"/>
              <a:t> </a:t>
            </a:r>
            <a:r>
              <a:rPr lang="de-CH" sz="900" dirty="0" err="1"/>
              <a:t>parcel</a:t>
            </a:r>
            <a:r>
              <a:rPr lang="de-CH" sz="900" dirty="0"/>
              <a:t> and </a:t>
            </a:r>
            <a:r>
              <a:rPr lang="de-CH" sz="900" dirty="0" err="1"/>
              <a:t>environment</a:t>
            </a:r>
            <a:r>
              <a:rPr lang="de-CH" sz="900" dirty="0"/>
              <a:t>, </a:t>
            </a:r>
            <a:r>
              <a:rPr lang="de-CH" sz="900" dirty="0" err="1"/>
              <a:t>only</a:t>
            </a:r>
            <a:r>
              <a:rPr lang="de-CH" sz="900" dirty="0"/>
              <a:t> </a:t>
            </a:r>
            <a:r>
              <a:rPr lang="de-CH" sz="900" dirty="0" err="1"/>
              <a:t>work</a:t>
            </a:r>
            <a:r>
              <a:rPr lang="de-CH" sz="900" dirty="0"/>
              <a:t> </a:t>
            </a:r>
            <a:r>
              <a:rPr lang="de-CH" sz="900" dirty="0" err="1"/>
              <a:t>is</a:t>
            </a:r>
            <a:r>
              <a:rPr lang="de-CH" sz="900" dirty="0"/>
              <a:t> </a:t>
            </a:r>
            <a:r>
              <a:rPr lang="de-CH" sz="900" dirty="0" err="1"/>
              <a:t>done</a:t>
            </a:r>
            <a:r>
              <a:rPr lang="de-CH" sz="900" dirty="0"/>
              <a:t> (</a:t>
            </a:r>
            <a:r>
              <a:rPr lang="de-CH" sz="900" dirty="0" err="1"/>
              <a:t>expansion</a:t>
            </a:r>
            <a:r>
              <a:rPr lang="de-CH" sz="900" dirty="0"/>
              <a:t>). </a:t>
            </a:r>
            <a:endParaRPr lang="fr-CH" sz="9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5729908" y="885168"/>
            <a:ext cx="2842592" cy="904791"/>
            <a:chOff x="7639878" y="1180224"/>
            <a:chExt cx="3790122" cy="12063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7639878" y="1180224"/>
                  <a:ext cx="3790122" cy="74661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1013" b="1" dirty="0"/>
                    <a:t>Environmental lapse rate</a:t>
                  </a:r>
                  <a:r>
                    <a:rPr lang="en-US" sz="1013" dirty="0"/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013" i="1"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lang="el-GR" sz="1013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1013" dirty="0"/>
                    <a:t>is the rate at which temperature (T) decreases with height (z), it is roughly 6.5 degrees per 1000 m.</a:t>
                  </a:r>
                  <a:endParaRPr lang="fr-CH" sz="1013" dirty="0"/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39878" y="1180224"/>
                  <a:ext cx="3790122" cy="746614"/>
                </a:xfrm>
                <a:prstGeom prst="rect">
                  <a:avLst/>
                </a:prstGeom>
                <a:blipFill>
                  <a:blip r:embed="rId4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8487047" y="2027197"/>
                  <a:ext cx="1316600" cy="35941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l-GR" sz="1200" b="1" i="1">
                          <a:latin typeface="Cambria Math" panose="02040503050406030204" pitchFamily="18" charset="0"/>
                        </a:rPr>
                        <m:t>𝜞</m:t>
                      </m:r>
                      <m:r>
                        <a:rPr lang="de-CH" sz="1200" b="1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de-CH" sz="1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CH" sz="1200" b="1" i="1">
                              <a:latin typeface="Cambria Math" panose="02040503050406030204" pitchFamily="18" charset="0"/>
                            </a:rPr>
                            <m:t>𝒅𝑻</m:t>
                          </m:r>
                        </m:num>
                        <m:den>
                          <m:r>
                            <a:rPr lang="de-CH" sz="1200" b="1" i="1">
                              <a:latin typeface="Cambria Math" panose="02040503050406030204" pitchFamily="18" charset="0"/>
                            </a:rPr>
                            <m:t>𝒅𝒛</m:t>
                          </m:r>
                        </m:den>
                      </m:f>
                    </m:oMath>
                  </a14:m>
                  <a:r>
                    <a:rPr lang="fr-CH" sz="1200" b="1" dirty="0"/>
                    <a:t> 	</a:t>
                  </a:r>
                  <a:r>
                    <a:rPr lang="fr-CH" sz="900" b="1" dirty="0"/>
                    <a:t>(K/m)</a:t>
                  </a: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87047" y="2027197"/>
                  <a:ext cx="1316600" cy="359414"/>
                </a:xfrm>
                <a:prstGeom prst="rect">
                  <a:avLst/>
                </a:prstGeom>
                <a:blipFill>
                  <a:blip r:embed="rId5"/>
                  <a:stretch>
                    <a:fillRect l="-5556" t="-4444" r="-6790" b="-15556"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>
            <a:off x="5393575" y="3387652"/>
            <a:ext cx="2940388" cy="871713"/>
            <a:chOff x="7191433" y="4516867"/>
            <a:chExt cx="3920517" cy="1162283"/>
          </a:xfrm>
        </p:grpSpPr>
        <p:sp>
          <p:nvSpPr>
            <p:cNvPr id="9" name="Rectangle 8"/>
            <p:cNvSpPr/>
            <p:nvPr/>
          </p:nvSpPr>
          <p:spPr>
            <a:xfrm>
              <a:off x="7639879" y="4516867"/>
              <a:ext cx="3472071" cy="11622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13" dirty="0"/>
                <a:t>Pockets of warmer air rise, expand and cool and the cooler air compresses and falls until it is in equilibrium with the surrounding air. There is no condensation involved, hence </a:t>
              </a:r>
              <a:r>
                <a:rPr lang="en-US" sz="1013" i="1" dirty="0"/>
                <a:t>dry</a:t>
              </a:r>
              <a:r>
                <a:rPr lang="en-US" sz="1013" dirty="0"/>
                <a:t> adiabatic lapse rate. </a:t>
              </a:r>
              <a:endParaRPr lang="fr-CH" sz="1013" dirty="0"/>
            </a:p>
          </p:txBody>
        </p:sp>
        <p:cxnSp>
          <p:nvCxnSpPr>
            <p:cNvPr id="15" name="Straight Arrow Connector 14"/>
            <p:cNvCxnSpPr>
              <a:stCxn id="9" idx="1"/>
            </p:cNvCxnSpPr>
            <p:nvPr/>
          </p:nvCxnSpPr>
          <p:spPr>
            <a:xfrm flipH="1" flipV="1">
              <a:off x="7191433" y="5082407"/>
              <a:ext cx="448445" cy="1560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5393575" y="2781324"/>
            <a:ext cx="3082019" cy="559961"/>
            <a:chOff x="7191432" y="3708431"/>
            <a:chExt cx="4109359" cy="746614"/>
          </a:xfrm>
        </p:grpSpPr>
        <p:sp>
          <p:nvSpPr>
            <p:cNvPr id="11" name="TextBox 10"/>
            <p:cNvSpPr txBox="1"/>
            <p:nvPr/>
          </p:nvSpPr>
          <p:spPr>
            <a:xfrm>
              <a:off x="7639877" y="3708431"/>
              <a:ext cx="3660914" cy="746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013" dirty="0"/>
                <a:t>Air </a:t>
              </a:r>
              <a:r>
                <a:rPr lang="de-CH" sz="1013" dirty="0" err="1"/>
                <a:t>becomes</a:t>
              </a:r>
              <a:r>
                <a:rPr lang="de-CH" sz="1013" dirty="0"/>
                <a:t> </a:t>
              </a:r>
              <a:r>
                <a:rPr lang="de-CH" sz="1013" dirty="0" err="1"/>
                <a:t>saturated</a:t>
              </a:r>
              <a:r>
                <a:rPr lang="de-CH" sz="1013" dirty="0"/>
                <a:t> </a:t>
              </a:r>
              <a:r>
                <a:rPr lang="de-CH" sz="1013" dirty="0" err="1"/>
                <a:t>with</a:t>
              </a:r>
              <a:r>
                <a:rPr lang="de-CH" sz="1013" dirty="0"/>
                <a:t> </a:t>
              </a:r>
              <a:r>
                <a:rPr lang="de-CH" sz="1013" dirty="0" err="1"/>
                <a:t>water</a:t>
              </a:r>
              <a:r>
                <a:rPr lang="de-CH" sz="1013" dirty="0"/>
                <a:t> </a:t>
              </a:r>
              <a:r>
                <a:rPr lang="de-CH" sz="1013" dirty="0" err="1"/>
                <a:t>vapor</a:t>
              </a:r>
              <a:r>
                <a:rPr lang="de-CH" sz="1013" dirty="0"/>
                <a:t> and </a:t>
              </a:r>
              <a:r>
                <a:rPr lang="de-CH" sz="1013" dirty="0" err="1"/>
                <a:t>clouds</a:t>
              </a:r>
              <a:r>
                <a:rPr lang="de-CH" sz="1013" dirty="0"/>
                <a:t> </a:t>
              </a:r>
              <a:r>
                <a:rPr lang="de-CH" sz="1013" dirty="0" err="1"/>
                <a:t>can</a:t>
              </a:r>
              <a:r>
                <a:rPr lang="de-CH" sz="1013" dirty="0"/>
                <a:t> form </a:t>
              </a:r>
              <a:r>
                <a:rPr lang="de-CH" sz="1013" dirty="0" err="1"/>
                <a:t>through</a:t>
              </a:r>
              <a:r>
                <a:rPr lang="de-CH" sz="1013" dirty="0"/>
                <a:t> </a:t>
              </a:r>
              <a:r>
                <a:rPr lang="de-CH" sz="1013" dirty="0" err="1"/>
                <a:t>condensation</a:t>
              </a:r>
              <a:r>
                <a:rPr lang="de-CH" sz="1013" dirty="0"/>
                <a:t> (a </a:t>
              </a:r>
              <a:r>
                <a:rPr lang="de-CH" sz="1013" dirty="0" err="1"/>
                <a:t>process</a:t>
              </a:r>
              <a:r>
                <a:rPr lang="de-CH" sz="1013" dirty="0"/>
                <a:t> </a:t>
              </a:r>
              <a:r>
                <a:rPr lang="de-CH" sz="1013" dirty="0" err="1"/>
                <a:t>of</a:t>
              </a:r>
              <a:r>
                <a:rPr lang="de-CH" sz="1013" dirty="0"/>
                <a:t> latent </a:t>
              </a:r>
              <a:r>
                <a:rPr lang="de-CH" sz="1013" dirty="0" err="1"/>
                <a:t>heat</a:t>
              </a:r>
              <a:r>
                <a:rPr lang="de-CH" sz="1013" dirty="0"/>
                <a:t> </a:t>
              </a:r>
              <a:r>
                <a:rPr lang="de-CH" sz="1013" dirty="0" err="1"/>
                <a:t>release</a:t>
              </a:r>
              <a:r>
                <a:rPr lang="de-CH" sz="1013" dirty="0"/>
                <a:t>). </a:t>
              </a:r>
              <a:endParaRPr lang="fr-CH" sz="1013" dirty="0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>
              <a:off x="7191432" y="3949909"/>
              <a:ext cx="44844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5385218" y="2037442"/>
            <a:ext cx="3058073" cy="715837"/>
            <a:chOff x="7180291" y="2716590"/>
            <a:chExt cx="4077431" cy="954449"/>
          </a:xfrm>
        </p:grpSpPr>
        <p:sp>
          <p:nvSpPr>
            <p:cNvPr id="12" name="TextBox 11"/>
            <p:cNvSpPr txBox="1"/>
            <p:nvPr/>
          </p:nvSpPr>
          <p:spPr>
            <a:xfrm>
              <a:off x="7639878" y="2716590"/>
              <a:ext cx="3617844" cy="9544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013" dirty="0" err="1"/>
                <a:t>Because</a:t>
              </a:r>
              <a:r>
                <a:rPr lang="de-CH" sz="1013" dirty="0"/>
                <a:t> </a:t>
              </a:r>
              <a:r>
                <a:rPr lang="de-CH" sz="1013" dirty="0" err="1"/>
                <a:t>condensation</a:t>
              </a:r>
              <a:r>
                <a:rPr lang="de-CH" sz="1013" dirty="0"/>
                <a:t> </a:t>
              </a:r>
              <a:r>
                <a:rPr lang="de-CH" sz="1013" dirty="0" err="1"/>
                <a:t>is</a:t>
              </a:r>
              <a:r>
                <a:rPr lang="de-CH" sz="1013" dirty="0"/>
                <a:t> </a:t>
              </a:r>
              <a:r>
                <a:rPr lang="de-CH" sz="1013" dirty="0" err="1"/>
                <a:t>involved</a:t>
              </a:r>
              <a:r>
                <a:rPr lang="de-CH" sz="1013" dirty="0"/>
                <a:t>, </a:t>
              </a:r>
              <a:r>
                <a:rPr lang="de-CH" sz="1013" dirty="0" err="1"/>
                <a:t>we</a:t>
              </a:r>
              <a:r>
                <a:rPr lang="de-CH" sz="1013" dirty="0"/>
                <a:t> </a:t>
              </a:r>
              <a:r>
                <a:rPr lang="de-CH" sz="1013" dirty="0" err="1"/>
                <a:t>speak</a:t>
              </a:r>
              <a:r>
                <a:rPr lang="de-CH" sz="1013" dirty="0"/>
                <a:t> </a:t>
              </a:r>
              <a:r>
                <a:rPr lang="de-CH" sz="1013" dirty="0" err="1"/>
                <a:t>of</a:t>
              </a:r>
              <a:r>
                <a:rPr lang="de-CH" sz="1013" dirty="0"/>
                <a:t> </a:t>
              </a:r>
              <a:r>
                <a:rPr lang="de-CH" sz="1013" dirty="0" err="1"/>
                <a:t>the</a:t>
              </a:r>
              <a:r>
                <a:rPr lang="de-CH" sz="1013" dirty="0"/>
                <a:t> </a:t>
              </a:r>
              <a:r>
                <a:rPr lang="de-CH" sz="1013" i="1" dirty="0" err="1"/>
                <a:t>wet</a:t>
              </a:r>
              <a:r>
                <a:rPr lang="de-CH" sz="1013" dirty="0"/>
                <a:t> (</a:t>
              </a:r>
              <a:r>
                <a:rPr lang="de-CH" sz="1013" dirty="0" err="1"/>
                <a:t>moist</a:t>
              </a:r>
              <a:r>
                <a:rPr lang="de-CH" sz="1013" dirty="0"/>
                <a:t>) </a:t>
              </a:r>
              <a:r>
                <a:rPr lang="de-CH" sz="1013" dirty="0" err="1"/>
                <a:t>adiabitic</a:t>
              </a:r>
              <a:r>
                <a:rPr lang="de-CH" sz="1013" dirty="0"/>
                <a:t> </a:t>
              </a:r>
              <a:r>
                <a:rPr lang="de-CH" sz="1013" dirty="0" err="1"/>
                <a:t>lapse</a:t>
              </a:r>
              <a:r>
                <a:rPr lang="de-CH" sz="1013" dirty="0"/>
                <a:t> rate. Air </a:t>
              </a:r>
              <a:r>
                <a:rPr lang="de-CH" sz="1013" dirty="0" err="1"/>
                <a:t>parcels</a:t>
              </a:r>
              <a:r>
                <a:rPr lang="de-CH" sz="1013" dirty="0"/>
                <a:t> cool </a:t>
              </a:r>
              <a:r>
                <a:rPr lang="de-CH" sz="1013" dirty="0" err="1"/>
                <a:t>because</a:t>
              </a:r>
              <a:r>
                <a:rPr lang="de-CH" sz="1013" dirty="0"/>
                <a:t> </a:t>
              </a:r>
              <a:r>
                <a:rPr lang="de-CH" sz="1013" dirty="0" err="1"/>
                <a:t>heat</a:t>
              </a:r>
              <a:r>
                <a:rPr lang="de-CH" sz="1013" dirty="0"/>
                <a:t> </a:t>
              </a:r>
              <a:r>
                <a:rPr lang="de-CH" sz="1013" dirty="0" err="1"/>
                <a:t>is</a:t>
              </a:r>
              <a:r>
                <a:rPr lang="de-CH" sz="1013" dirty="0"/>
                <a:t> </a:t>
              </a:r>
              <a:r>
                <a:rPr lang="de-CH" sz="1013" dirty="0" err="1"/>
                <a:t>released</a:t>
              </a:r>
              <a:r>
                <a:rPr lang="de-CH" sz="1013" dirty="0"/>
                <a:t> </a:t>
              </a:r>
              <a:r>
                <a:rPr lang="de-CH" sz="1013" dirty="0" err="1"/>
                <a:t>as</a:t>
              </a:r>
              <a:r>
                <a:rPr lang="de-CH" sz="1013" dirty="0"/>
                <a:t> </a:t>
              </a:r>
              <a:r>
                <a:rPr lang="de-CH" sz="1013" dirty="0" err="1"/>
                <a:t>condensation</a:t>
              </a:r>
              <a:r>
                <a:rPr lang="de-CH" sz="1013" dirty="0"/>
                <a:t> </a:t>
              </a:r>
              <a:r>
                <a:rPr lang="de-CH" sz="1013" dirty="0" err="1"/>
                <a:t>heat</a:t>
              </a:r>
              <a:r>
                <a:rPr lang="de-CH" sz="1013" dirty="0"/>
                <a:t>. </a:t>
              </a:r>
              <a:endParaRPr lang="fr-CH" sz="1013" dirty="0"/>
            </a:p>
          </p:txBody>
        </p:sp>
        <p:cxnSp>
          <p:nvCxnSpPr>
            <p:cNvPr id="19" name="Straight Arrow Connector 18"/>
            <p:cNvCxnSpPr>
              <a:stCxn id="12" idx="1"/>
            </p:cNvCxnSpPr>
            <p:nvPr/>
          </p:nvCxnSpPr>
          <p:spPr>
            <a:xfrm flipH="1" flipV="1">
              <a:off x="7180291" y="3177915"/>
              <a:ext cx="459587" cy="159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1363994" y="853300"/>
            <a:ext cx="3614504" cy="40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13" b="1" dirty="0"/>
              <a:t>Dew </a:t>
            </a:r>
            <a:r>
              <a:rPr lang="de-CH" sz="1013" b="1" dirty="0" err="1"/>
              <a:t>point</a:t>
            </a:r>
            <a:r>
              <a:rPr lang="de-CH" sz="1013" b="1" dirty="0"/>
              <a:t> </a:t>
            </a:r>
            <a:r>
              <a:rPr lang="de-CH" sz="1013" b="1" dirty="0" err="1"/>
              <a:t>temperature</a:t>
            </a:r>
            <a:r>
              <a:rPr lang="de-CH" sz="1013" b="1" dirty="0"/>
              <a:t>: </a:t>
            </a:r>
            <a:r>
              <a:rPr lang="de-CH" sz="1013" dirty="0" err="1"/>
              <a:t>temperature</a:t>
            </a:r>
            <a:r>
              <a:rPr lang="de-CH" sz="1013" dirty="0"/>
              <a:t> </a:t>
            </a:r>
            <a:r>
              <a:rPr lang="de-CH" sz="1013" dirty="0" err="1"/>
              <a:t>of</a:t>
            </a:r>
            <a:r>
              <a:rPr lang="de-CH" sz="1013" dirty="0"/>
              <a:t> </a:t>
            </a:r>
            <a:r>
              <a:rPr lang="de-CH" sz="1013" dirty="0" err="1"/>
              <a:t>air</a:t>
            </a:r>
            <a:r>
              <a:rPr lang="de-CH" sz="1013" dirty="0"/>
              <a:t> at </a:t>
            </a:r>
            <a:r>
              <a:rPr lang="de-CH" sz="1013" dirty="0" err="1"/>
              <a:t>which</a:t>
            </a:r>
            <a:r>
              <a:rPr lang="de-CH" sz="1013" dirty="0"/>
              <a:t> </a:t>
            </a:r>
            <a:r>
              <a:rPr lang="de-CH" sz="1013" dirty="0" err="1"/>
              <a:t>it</a:t>
            </a:r>
            <a:r>
              <a:rPr lang="de-CH" sz="1013" dirty="0"/>
              <a:t> will </a:t>
            </a:r>
            <a:r>
              <a:rPr lang="de-CH" sz="1013" dirty="0" err="1"/>
              <a:t>become</a:t>
            </a:r>
            <a:r>
              <a:rPr lang="de-CH" sz="1013" dirty="0"/>
              <a:t> </a:t>
            </a:r>
            <a:r>
              <a:rPr lang="de-CH" sz="1013" dirty="0" err="1"/>
              <a:t>saturated</a:t>
            </a:r>
            <a:r>
              <a:rPr lang="de-CH" sz="1013" dirty="0"/>
              <a:t> </a:t>
            </a:r>
            <a:r>
              <a:rPr lang="de-CH" sz="1013" dirty="0" err="1"/>
              <a:t>with</a:t>
            </a:r>
            <a:r>
              <a:rPr lang="de-CH" sz="1013" dirty="0"/>
              <a:t> </a:t>
            </a:r>
            <a:r>
              <a:rPr lang="de-CH" sz="1013" dirty="0" err="1"/>
              <a:t>water</a:t>
            </a:r>
            <a:r>
              <a:rPr lang="de-CH" sz="1013" dirty="0"/>
              <a:t> </a:t>
            </a:r>
            <a:r>
              <a:rPr lang="de-CH" sz="1013" dirty="0" err="1"/>
              <a:t>vapor</a:t>
            </a:r>
            <a:r>
              <a:rPr lang="de-CH" sz="1013" dirty="0"/>
              <a:t> (RH = 100%)</a:t>
            </a:r>
            <a:endParaRPr lang="fr-CH" sz="1013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03418-132E-4FD2-B81E-AF30B41FD245}" type="slidenum">
              <a:rPr lang="fr-CH" smtClean="0"/>
              <a:t>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6105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A1C156A-0457-4242-840D-E83EF4CD2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Electromagnetic Radiation</a:t>
            </a:r>
            <a:endParaRPr lang="LID4096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23AFF0-5D5A-4EE1-9A38-8704B702E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51A72-212B-4C26-ABE3-F63BCB1A9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EC6D96-7943-45E2-AB51-CB488BD24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BA25A0B-9028-4F64-86CC-BBBA04FA01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50" y="1563688"/>
            <a:ext cx="5988048" cy="311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120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04875" y="131033"/>
            <a:ext cx="7615348" cy="1072753"/>
          </a:xfrm>
        </p:spPr>
        <p:txBody>
          <a:bodyPr/>
          <a:lstStyle/>
          <a:p>
            <a:r>
              <a:rPr lang="de-CH" dirty="0"/>
              <a:t>Recap: solar and terrestrial radiation</a:t>
            </a:r>
            <a:endParaRPr lang="fr-CH" dirty="0"/>
          </a:p>
        </p:txBody>
      </p:sp>
      <p:sp>
        <p:nvSpPr>
          <p:cNvPr id="9" name="TextBox 8"/>
          <p:cNvSpPr txBox="1"/>
          <p:nvPr/>
        </p:nvSpPr>
        <p:spPr>
          <a:xfrm>
            <a:off x="649706" y="4781856"/>
            <a:ext cx="3137103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13" dirty="0"/>
              <a:t> cf. </a:t>
            </a:r>
            <a:r>
              <a:rPr lang="de-CH" sz="1013" dirty="0" err="1"/>
              <a:t>Figure</a:t>
            </a:r>
            <a:r>
              <a:rPr lang="de-CH" sz="1013" dirty="0"/>
              <a:t> 4.7, Wallace and </a:t>
            </a:r>
            <a:r>
              <a:rPr lang="de-CH" sz="1013" dirty="0" err="1"/>
              <a:t>Hobbs</a:t>
            </a:r>
            <a:r>
              <a:rPr lang="de-CH" sz="1013" dirty="0"/>
              <a:t>, 2006 </a:t>
            </a:r>
            <a:endParaRPr lang="fr-CH" sz="1013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0D5A1-2A72-45C6-ACA6-A2246463C02F}" type="slidenum">
              <a:rPr lang="fr-CH" smtClean="0"/>
              <a:t>6</a:t>
            </a:fld>
            <a:endParaRPr lang="fr-CH"/>
          </a:p>
        </p:txBody>
      </p:sp>
      <p:sp>
        <p:nvSpPr>
          <p:cNvPr id="13" name="Rectangle 12"/>
          <p:cNvSpPr/>
          <p:nvPr/>
        </p:nvSpPr>
        <p:spPr>
          <a:xfrm>
            <a:off x="2865121" y="2267950"/>
            <a:ext cx="672164" cy="179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13"/>
          </a:p>
        </p:txBody>
      </p:sp>
      <p:sp>
        <p:nvSpPr>
          <p:cNvPr id="14" name="Rectangle 13"/>
          <p:cNvSpPr/>
          <p:nvPr/>
        </p:nvSpPr>
        <p:spPr>
          <a:xfrm>
            <a:off x="6543574" y="2310902"/>
            <a:ext cx="672164" cy="143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13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0435ED-2F82-464C-B457-77DE268758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670" y="2267950"/>
            <a:ext cx="8564659" cy="246465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B3BC54E-C2A6-413D-AEA3-6A212727E077}"/>
              </a:ext>
            </a:extLst>
          </p:cNvPr>
          <p:cNvSpPr txBox="1"/>
          <p:nvPr/>
        </p:nvSpPr>
        <p:spPr>
          <a:xfrm>
            <a:off x="630059" y="1510886"/>
            <a:ext cx="3775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Shortwave, Solar, Downwelling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A9AC69F-679D-49DC-A447-05307770215C}"/>
              </a:ext>
            </a:extLst>
          </p:cNvPr>
          <p:cNvSpPr txBox="1"/>
          <p:nvPr/>
        </p:nvSpPr>
        <p:spPr>
          <a:xfrm>
            <a:off x="4738534" y="1510886"/>
            <a:ext cx="3994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Longwave, Terrestrial, Upwelling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84A9CA-CCE8-44D2-BA7D-91112D99F90A}"/>
              </a:ext>
            </a:extLst>
          </p:cNvPr>
          <p:cNvSpPr/>
          <p:nvPr/>
        </p:nvSpPr>
        <p:spPr>
          <a:xfrm>
            <a:off x="2794000" y="2832100"/>
            <a:ext cx="806450" cy="2046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6E8C2A-A11F-4804-8013-69096139B4FA}"/>
              </a:ext>
            </a:extLst>
          </p:cNvPr>
          <p:cNvSpPr/>
          <p:nvPr/>
        </p:nvSpPr>
        <p:spPr>
          <a:xfrm>
            <a:off x="6896100" y="2781300"/>
            <a:ext cx="758256" cy="280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ED0DE8-1084-43F9-908B-04E5883B9CF9}"/>
              </a:ext>
            </a:extLst>
          </p:cNvPr>
          <p:cNvSpPr txBox="1"/>
          <p:nvPr/>
        </p:nvSpPr>
        <p:spPr>
          <a:xfrm>
            <a:off x="568251" y="615017"/>
            <a:ext cx="8164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+mj-lt"/>
              </a:rPr>
              <a:t>Question: why do the sun and earth emit at different wavelengths?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C4D376D-6B20-447E-85F7-7FA406144C83}"/>
              </a:ext>
            </a:extLst>
          </p:cNvPr>
          <p:cNvSpPr txBox="1"/>
          <p:nvPr/>
        </p:nvSpPr>
        <p:spPr>
          <a:xfrm>
            <a:off x="568251" y="1022209"/>
            <a:ext cx="3775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Different temperature</a:t>
            </a:r>
          </a:p>
        </p:txBody>
      </p:sp>
    </p:spTree>
    <p:extLst>
      <p:ext uri="{BB962C8B-B14F-4D97-AF65-F5344CB8AC3E}">
        <p14:creationId xmlns:p14="http://schemas.microsoft.com/office/powerpoint/2010/main" val="352329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C95DC5-778C-474A-AD7D-E5E2435C9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25D118-E710-9A4F-A2D3-67E70518ABC5}"/>
              </a:ext>
            </a:extLst>
          </p:cNvPr>
          <p:cNvSpPr/>
          <p:nvPr/>
        </p:nvSpPr>
        <p:spPr>
          <a:xfrm>
            <a:off x="306888" y="4778679"/>
            <a:ext cx="294361" cy="231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7E4C75D-CA8B-21C1-412F-5AD493A41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Recap from lecture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192E94-1102-6A36-DBA0-0EF1D1FCD478}"/>
              </a:ext>
            </a:extLst>
          </p:cNvPr>
          <p:cNvSpPr/>
          <p:nvPr/>
        </p:nvSpPr>
        <p:spPr>
          <a:xfrm>
            <a:off x="5325534" y="1593690"/>
            <a:ext cx="279400" cy="167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D09483-6CF5-2AC3-16D0-5D08E6E451BE}"/>
              </a:ext>
            </a:extLst>
          </p:cNvPr>
          <p:cNvSpPr/>
          <p:nvPr/>
        </p:nvSpPr>
        <p:spPr>
          <a:xfrm>
            <a:off x="8582821" y="1636025"/>
            <a:ext cx="279400" cy="167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69E463-85BB-833A-084B-4C4DD21E8840}"/>
              </a:ext>
            </a:extLst>
          </p:cNvPr>
          <p:cNvSpPr/>
          <p:nvPr/>
        </p:nvSpPr>
        <p:spPr>
          <a:xfrm>
            <a:off x="5257800" y="3256412"/>
            <a:ext cx="347134" cy="167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084695-806B-F17B-6710-B6AD918A2CC1}"/>
              </a:ext>
            </a:extLst>
          </p:cNvPr>
          <p:cNvSpPr/>
          <p:nvPr/>
        </p:nvSpPr>
        <p:spPr>
          <a:xfrm>
            <a:off x="8582821" y="3172724"/>
            <a:ext cx="279400" cy="167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268D00D4-075A-E5D4-FEDC-3EEBF7B12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6" y="1093963"/>
            <a:ext cx="4640792" cy="3386772"/>
          </a:xfrm>
        </p:spPr>
        <p:txBody>
          <a:bodyPr>
            <a:normAutofit/>
          </a:bodyPr>
          <a:lstStyle/>
          <a:p>
            <a:r>
              <a:rPr lang="en-CH" dirty="0"/>
              <a:t>Blackbody radiation (Planck function)</a:t>
            </a:r>
          </a:p>
          <a:p>
            <a:endParaRPr lang="en-CH" dirty="0"/>
          </a:p>
          <a:p>
            <a:pPr lvl="1"/>
            <a:r>
              <a:rPr lang="en-CH" dirty="0"/>
              <a:t>The Planck function states that the emission intensity of a blackbody depends on the body’s temperature and the wavelength considered</a:t>
            </a:r>
          </a:p>
          <a:p>
            <a:endParaRPr lang="en-CH" dirty="0"/>
          </a:p>
          <a:p>
            <a:pPr lvl="1"/>
            <a:r>
              <a:rPr lang="en-CH" dirty="0"/>
              <a:t>Wien’s displacement law gives relationship between temperature of a body and its emission spectrum</a:t>
            </a:r>
          </a:p>
          <a:p>
            <a:pPr lvl="1"/>
            <a:endParaRPr lang="en-CH" dirty="0"/>
          </a:p>
          <a:p>
            <a:pPr lvl="1"/>
            <a:endParaRPr lang="en-CH" dirty="0"/>
          </a:p>
          <a:p>
            <a:pPr lvl="1"/>
            <a:endParaRPr lang="en-CH" dirty="0"/>
          </a:p>
          <a:p>
            <a:pPr lvl="1"/>
            <a:endParaRPr lang="en-CH" dirty="0"/>
          </a:p>
          <a:p>
            <a:endParaRPr lang="en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DCEC7FA-7D57-959E-4606-25F78FC5A00D}"/>
                  </a:ext>
                </a:extLst>
              </p:cNvPr>
              <p:cNvSpPr txBox="1"/>
              <p:nvPr/>
            </p:nvSpPr>
            <p:spPr>
              <a:xfrm>
                <a:off x="1580876" y="3911420"/>
                <a:ext cx="1992148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H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de-CH" sz="1800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de-CH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de-CH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CH" sz="1800" b="0" i="1" smtClean="0">
                              <a:latin typeface="Cambria Math" panose="02040503050406030204" pitchFamily="18" charset="0"/>
                            </a:rPr>
                            <m:t>µ</m:t>
                          </m:r>
                          <m:r>
                            <a:rPr lang="de-CH" sz="1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de-CH" sz="18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de-CH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CH" sz="1800" b="0" i="1" smtClean="0">
                              <a:latin typeface="Cambria Math" panose="02040503050406030204" pitchFamily="18" charset="0"/>
                            </a:rPr>
                            <m:t>2897</m:t>
                          </m:r>
                        </m:num>
                        <m:den>
                          <m:r>
                            <a:rPr lang="de-CH" sz="1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fr-CH" sz="1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DCEC7FA-7D57-959E-4606-25F78FC5A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0876" y="3911420"/>
                <a:ext cx="1992148" cy="518604"/>
              </a:xfrm>
              <a:prstGeom prst="rect">
                <a:avLst/>
              </a:prstGeom>
              <a:blipFill>
                <a:blip r:embed="rId2"/>
                <a:stretch>
                  <a:fillRect l="-2532" t="-7317" r="-1899" b="-14634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DE7259D7-33F2-027A-F716-162E5EE4C402}"/>
              </a:ext>
            </a:extLst>
          </p:cNvPr>
          <p:cNvGrpSpPr/>
          <p:nvPr/>
        </p:nvGrpSpPr>
        <p:grpSpPr>
          <a:xfrm>
            <a:off x="5681138" y="1144674"/>
            <a:ext cx="3397653" cy="3285350"/>
            <a:chOff x="5638805" y="1669893"/>
            <a:chExt cx="3397653" cy="328535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C7B930C-2A4F-28D6-DAD4-A24B173C37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5932"/>
            <a:stretch/>
          </p:blipFill>
          <p:spPr>
            <a:xfrm>
              <a:off x="5638805" y="1669893"/>
              <a:ext cx="3397653" cy="2777519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9BEBDC2-9BBE-16FF-A1DC-64837823A6A7}"/>
                </a:ext>
              </a:extLst>
            </p:cNvPr>
            <p:cNvSpPr txBox="1"/>
            <p:nvPr/>
          </p:nvSpPr>
          <p:spPr>
            <a:xfrm>
              <a:off x="5746346" y="4447412"/>
              <a:ext cx="3211387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dirty="0"/>
                <a:t>Emission </a:t>
              </a:r>
              <a:r>
                <a:rPr lang="de-CH" dirty="0" err="1"/>
                <a:t>spectra</a:t>
              </a:r>
              <a:r>
                <a:rPr lang="de-CH" dirty="0"/>
                <a:t> </a:t>
              </a:r>
              <a:r>
                <a:rPr lang="de-CH" dirty="0" err="1"/>
                <a:t>of</a:t>
              </a:r>
              <a:r>
                <a:rPr lang="de-CH" dirty="0"/>
                <a:t> a </a:t>
              </a:r>
              <a:r>
                <a:rPr lang="de-CH" dirty="0" err="1"/>
                <a:t>blackbody</a:t>
              </a:r>
              <a:r>
                <a:rPr lang="de-CH" dirty="0"/>
                <a:t> at </a:t>
              </a:r>
              <a:r>
                <a:rPr lang="de-CH" dirty="0" err="1"/>
                <a:t>three</a:t>
              </a:r>
              <a:r>
                <a:rPr lang="de-CH" dirty="0"/>
                <a:t> different </a:t>
              </a:r>
              <a:r>
                <a:rPr lang="de-CH" dirty="0" err="1"/>
                <a:t>temperatures</a:t>
              </a:r>
              <a:endParaRPr lang="fr-CH" dirty="0"/>
            </a:p>
          </p:txBody>
        </p:sp>
      </p:grpSp>
    </p:spTree>
    <p:extLst>
      <p:ext uri="{BB962C8B-B14F-4D97-AF65-F5344CB8AC3E}">
        <p14:creationId xmlns:p14="http://schemas.microsoft.com/office/powerpoint/2010/main" val="1270220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C95DC5-778C-474A-AD7D-E5E2435C9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25D118-E710-9A4F-A2D3-67E70518ABC5}"/>
              </a:ext>
            </a:extLst>
          </p:cNvPr>
          <p:cNvSpPr/>
          <p:nvPr/>
        </p:nvSpPr>
        <p:spPr>
          <a:xfrm>
            <a:off x="306888" y="4778679"/>
            <a:ext cx="294361" cy="231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7E4C75D-CA8B-21C1-412F-5AD493A41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Recap from lecture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192E94-1102-6A36-DBA0-0EF1D1FCD478}"/>
              </a:ext>
            </a:extLst>
          </p:cNvPr>
          <p:cNvSpPr/>
          <p:nvPr/>
        </p:nvSpPr>
        <p:spPr>
          <a:xfrm>
            <a:off x="5325534" y="1593690"/>
            <a:ext cx="279400" cy="167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D09483-6CF5-2AC3-16D0-5D08E6E451BE}"/>
              </a:ext>
            </a:extLst>
          </p:cNvPr>
          <p:cNvSpPr/>
          <p:nvPr/>
        </p:nvSpPr>
        <p:spPr>
          <a:xfrm>
            <a:off x="8582821" y="1636025"/>
            <a:ext cx="279400" cy="167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69E463-85BB-833A-084B-4C4DD21E8840}"/>
              </a:ext>
            </a:extLst>
          </p:cNvPr>
          <p:cNvSpPr/>
          <p:nvPr/>
        </p:nvSpPr>
        <p:spPr>
          <a:xfrm>
            <a:off x="5257800" y="3256412"/>
            <a:ext cx="347134" cy="167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084695-806B-F17B-6710-B6AD918A2CC1}"/>
              </a:ext>
            </a:extLst>
          </p:cNvPr>
          <p:cNvSpPr/>
          <p:nvPr/>
        </p:nvSpPr>
        <p:spPr>
          <a:xfrm>
            <a:off x="8582821" y="3172724"/>
            <a:ext cx="279400" cy="167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3">
                <a:extLst>
                  <a:ext uri="{FF2B5EF4-FFF2-40B4-BE49-F238E27FC236}">
                    <a16:creationId xmlns:a16="http://schemas.microsoft.com/office/drawing/2014/main" id="{268D00D4-075A-E5D4-FEDC-3EEBF7B123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04875" y="1093963"/>
                <a:ext cx="7189257" cy="3386772"/>
              </a:xfrm>
            </p:spPr>
            <p:txBody>
              <a:bodyPr>
                <a:normAutofit/>
              </a:bodyPr>
              <a:lstStyle/>
              <a:p>
                <a:r>
                  <a:rPr lang="en-CH" dirty="0"/>
                  <a:t>Blackbody radiation (Planck function)</a:t>
                </a:r>
              </a:p>
              <a:p>
                <a:endParaRPr lang="en-CH" dirty="0"/>
              </a:p>
              <a:p>
                <a:pPr lvl="1"/>
                <a:r>
                  <a:rPr lang="en-CH" dirty="0"/>
                  <a:t>Knowing the irradiance (i.e. the flux density received) of a blackbody, the Stefan-Boltzmann law gives its equivalent temperature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H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H" dirty="0"/>
              </a:p>
              <a:p>
                <a:pPr lvl="1"/>
                <a:endParaRPr lang="en-CH" dirty="0"/>
              </a:p>
              <a:p>
                <a:pPr lvl="1"/>
                <a:endParaRPr lang="en-CH" dirty="0"/>
              </a:p>
              <a:p>
                <a:pPr lvl="1"/>
                <a:endParaRPr lang="en-CH" dirty="0"/>
              </a:p>
              <a:p>
                <a:pPr lvl="1"/>
                <a:endParaRPr lang="en-CH" dirty="0"/>
              </a:p>
              <a:p>
                <a:pPr lvl="1"/>
                <a:r>
                  <a:rPr lang="en-CH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H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CH" dirty="0"/>
                  <a:t> (actual temperature of the body), the body is a blackbody.</a:t>
                </a:r>
              </a:p>
              <a:p>
                <a:endParaRPr lang="en-CH" dirty="0"/>
              </a:p>
            </p:txBody>
          </p:sp>
        </mc:Choice>
        <mc:Fallback xmlns="">
          <p:sp>
            <p:nvSpPr>
              <p:cNvPr id="3" name="Content Placeholder 3">
                <a:extLst>
                  <a:ext uri="{FF2B5EF4-FFF2-40B4-BE49-F238E27FC236}">
                    <a16:creationId xmlns:a16="http://schemas.microsoft.com/office/drawing/2014/main" id="{268D00D4-075A-E5D4-FEDC-3EEBF7B123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04875" y="1093963"/>
                <a:ext cx="7189257" cy="3386772"/>
              </a:xfrm>
              <a:blipFill>
                <a:blip r:embed="rId2"/>
                <a:stretch>
                  <a:fillRect t="-1493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6EDFAF4-1F0B-5178-1D64-491D8488D1FF}"/>
                  </a:ext>
                </a:extLst>
              </p:cNvPr>
              <p:cNvSpPr txBox="1"/>
              <p:nvPr/>
            </p:nvSpPr>
            <p:spPr>
              <a:xfrm>
                <a:off x="1603025" y="2260793"/>
                <a:ext cx="820674" cy="2928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fr-CH" sz="1800" b="1" dirty="0"/>
                  <a:t> </a:t>
                </a:r>
                <a:r>
                  <a:rPr lang="fr-CH" sz="1800" dirty="0"/>
                  <a:t>=</a:t>
                </a:r>
                <a:r>
                  <a:rPr lang="el-GR" sz="18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sSubSup>
                      <m:sSubSupPr>
                        <m:ctrlPr>
                          <a:rPr lang="el-GR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𝑬</m:t>
                        </m:r>
                      </m:sub>
                      <m:sup>
                        <m:r>
                          <a:rPr lang="en-US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sup>
                    </m:sSubSup>
                  </m:oMath>
                </a14:m>
                <a:endParaRPr lang="fr-CH" sz="1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6EDFAF4-1F0B-5178-1D64-491D8488D1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3025" y="2260793"/>
                <a:ext cx="820674" cy="292837"/>
              </a:xfrm>
              <a:prstGeom prst="rect">
                <a:avLst/>
              </a:prstGeom>
              <a:blipFill>
                <a:blip r:embed="rId3"/>
                <a:stretch>
                  <a:fillRect l="-9091" t="-20833" r="-4545" b="-45833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BF9428C-226E-A1B6-9A9E-444097119448}"/>
                  </a:ext>
                </a:extLst>
              </p:cNvPr>
              <p:cNvSpPr/>
              <p:nvPr/>
            </p:nvSpPr>
            <p:spPr>
              <a:xfrm>
                <a:off x="1510191" y="2597150"/>
                <a:ext cx="4253087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CH" dirty="0"/>
                  <a:t> = 5.67 × 10</a:t>
                </a:r>
                <a:r>
                  <a:rPr lang="fr-CH" baseline="30000" dirty="0"/>
                  <a:t>-8</a:t>
                </a:r>
                <a:r>
                  <a:rPr lang="fr-CH" dirty="0"/>
                  <a:t> W m</a:t>
                </a:r>
                <a:r>
                  <a:rPr lang="fr-CH" baseline="30000" dirty="0"/>
                  <a:t>-2</a:t>
                </a:r>
                <a:r>
                  <a:rPr lang="fr-CH" dirty="0"/>
                  <a:t> K</a:t>
                </a:r>
                <a:r>
                  <a:rPr lang="fr-CH" baseline="30000" dirty="0"/>
                  <a:t>-4  </a:t>
                </a:r>
                <a:r>
                  <a:rPr lang="fr-CH" dirty="0"/>
                  <a:t>Stefan Boltzmann constant</a:t>
                </a:r>
                <a:endParaRPr lang="de-CH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BF9428C-226E-A1B6-9A9E-4440971194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191" y="2597150"/>
                <a:ext cx="4253087" cy="300082"/>
              </a:xfrm>
              <a:prstGeom prst="rect">
                <a:avLst/>
              </a:prstGeom>
              <a:blipFill>
                <a:blip r:embed="rId4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3863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C95DC5-778C-474A-AD7D-E5E2435C9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25D118-E710-9A4F-A2D3-67E70518ABC5}"/>
              </a:ext>
            </a:extLst>
          </p:cNvPr>
          <p:cNvSpPr/>
          <p:nvPr/>
        </p:nvSpPr>
        <p:spPr>
          <a:xfrm>
            <a:off x="306888" y="4778679"/>
            <a:ext cx="294361" cy="231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2E3951-98A6-BBC5-577F-6EDFC29CE4BF}"/>
              </a:ext>
            </a:extLst>
          </p:cNvPr>
          <p:cNvSpPr txBox="1"/>
          <p:nvPr/>
        </p:nvSpPr>
        <p:spPr>
          <a:xfrm>
            <a:off x="219729" y="1570486"/>
            <a:ext cx="89242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Exercises</a:t>
            </a:r>
            <a:endParaRPr lang="en-CH" sz="4000" b="1" dirty="0"/>
          </a:p>
        </p:txBody>
      </p:sp>
    </p:spTree>
    <p:extLst>
      <p:ext uri="{BB962C8B-B14F-4D97-AF65-F5344CB8AC3E}">
        <p14:creationId xmlns:p14="http://schemas.microsoft.com/office/powerpoint/2010/main" val="215626445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EPFL - New Colors 2019">
      <a:dk1>
        <a:srgbClr val="413C3A"/>
      </a:dk1>
      <a:lt1>
        <a:srgbClr val="FFFFFF"/>
      </a:lt1>
      <a:dk2>
        <a:srgbClr val="413C3A"/>
      </a:dk2>
      <a:lt2>
        <a:srgbClr val="CAC7C7"/>
      </a:lt2>
      <a:accent1>
        <a:srgbClr val="E30613"/>
      </a:accent1>
      <a:accent2>
        <a:srgbClr val="00A79F"/>
      </a:accent2>
      <a:accent3>
        <a:srgbClr val="413C3A"/>
      </a:accent3>
      <a:accent4>
        <a:srgbClr val="007480"/>
      </a:accent4>
      <a:accent5>
        <a:srgbClr val="F39869"/>
      </a:accent5>
      <a:accent6>
        <a:srgbClr val="B51F1F"/>
      </a:accent6>
      <a:hlink>
        <a:srgbClr val="ED6E9C"/>
      </a:hlink>
      <a:folHlink>
        <a:srgbClr val="4F8FCC"/>
      </a:folHlink>
    </a:clrScheme>
    <a:fontScheme name="EPFL_Beta2">
      <a:majorFont>
        <a:latin typeface="Franklin Gothic Demi Cond"/>
        <a:ea typeface=""/>
        <a:cs typeface=""/>
      </a:majorFont>
      <a:minorFont>
        <a:latin typeface="Arial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EPFL_Beta2" id="{6A525B41-3E68-491F-A6C9-0B15EA1321FE}" vid="{993E2952-EB5D-4425-8012-1B04381EBC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FC127AB4946248A5685C1F92D54FFE" ma:contentTypeVersion="0" ma:contentTypeDescription="Crée un document." ma:contentTypeScope="" ma:versionID="ef3ff242486930b75c69099c0dd02c5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b09c1ba23edfaa45a5e9d385267c9b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66205E9-12FC-4D6C-B0C7-1E9025EEB15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F8CE09B-89B1-4B5D-BED2-87C84F0777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48A6C70-7FF5-480A-B09B-7D0A19B2F431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Thème Office</Template>
  <TotalTime>6496</TotalTime>
  <Words>774</Words>
  <Application>Microsoft Office PowerPoint</Application>
  <PresentationFormat>On-screen Show (16:9)</PresentationFormat>
  <Paragraphs>98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Cambria Math</vt:lpstr>
      <vt:lpstr>Franklin Gothic Demi Cond</vt:lpstr>
      <vt:lpstr>Wingdings</vt:lpstr>
      <vt:lpstr>Thème Office</vt:lpstr>
      <vt:lpstr>Exercise session #2</vt:lpstr>
      <vt:lpstr>PowerPoint Presentation</vt:lpstr>
      <vt:lpstr>Recap: Latent and sensible heat</vt:lpstr>
      <vt:lpstr>Recap: Lapse Rate </vt:lpstr>
      <vt:lpstr>Electromagnetic Radiation</vt:lpstr>
      <vt:lpstr>Recap: solar and terrestrial radiation</vt:lpstr>
      <vt:lpstr>Recap from lecture</vt:lpstr>
      <vt:lpstr>Recap from lecture</vt:lpstr>
      <vt:lpstr>PowerPoint Presentation</vt:lpstr>
      <vt:lpstr>Exercise question 1</vt:lpstr>
      <vt:lpstr>Exercise 2</vt:lpstr>
      <vt:lpstr>Exercise 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EPFL</dc:title>
  <dc:creator>Utilisateur Microsoft Office</dc:creator>
  <cp:lastModifiedBy>Berkay Dönmez</cp:lastModifiedBy>
  <cp:revision>433</cp:revision>
  <dcterms:created xsi:type="dcterms:W3CDTF">2019-04-02T06:24:35Z</dcterms:created>
  <dcterms:modified xsi:type="dcterms:W3CDTF">2025-09-17T13:43:19Z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0x0101001BFC127AB4946248A5685C1F92D54FFE</vt:lpwstr>
  </property>
</Properties>
</file>